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1" r:id="rId3"/>
    <p:sldId id="303" r:id="rId4"/>
    <p:sldId id="336" r:id="rId5"/>
    <p:sldId id="327" r:id="rId6"/>
    <p:sldId id="338" r:id="rId7"/>
    <p:sldId id="341" r:id="rId8"/>
    <p:sldId id="332" r:id="rId9"/>
    <p:sldId id="335" r:id="rId10"/>
    <p:sldId id="329" r:id="rId11"/>
    <p:sldId id="337" r:id="rId12"/>
    <p:sldId id="331" r:id="rId13"/>
    <p:sldId id="334" r:id="rId14"/>
    <p:sldId id="342" r:id="rId15"/>
    <p:sldId id="345" r:id="rId16"/>
    <p:sldId id="346" r:id="rId17"/>
    <p:sldId id="339" r:id="rId18"/>
    <p:sldId id="340" r:id="rId19"/>
    <p:sldId id="321" r:id="rId20"/>
    <p:sldId id="322" r:id="rId21"/>
    <p:sldId id="323" r:id="rId22"/>
    <p:sldId id="324" r:id="rId23"/>
    <p:sldId id="325" r:id="rId24"/>
    <p:sldId id="326" r:id="rId25"/>
  </p:sldIdLst>
  <p:sldSz cx="12192000" cy="6858000"/>
  <p:notesSz cx="6858000" cy="9144000"/>
  <p:embeddedFontLst>
    <p:embeddedFont>
      <p:font typeface="Benguiat" pitchFamily="2" charset="0"/>
      <p:regular r:id="rId27"/>
      <p:bold r:id="rId28"/>
      <p:italic r:id="rId28"/>
      <p:boldItalic r:id="rId28"/>
    </p:embeddedFont>
    <p:embeddedFont>
      <p:font typeface="Desdemona" pitchFamily="82" charset="77"/>
      <p:regular r:id="rId29"/>
    </p:embeddedFont>
    <p:embeddedFont>
      <p:font typeface="Freeway Gothic" pitchFamily="2" charset="0"/>
      <p:regular r:id="rId28"/>
      <p:bold r:id="rId28"/>
      <p:italic r:id="rId28"/>
      <p:boldItalic r:id="rId28"/>
    </p:embeddedFont>
    <p:embeddedFont>
      <p:font typeface="Trebuchet MS" panose="020B0703020202090204" pitchFamily="34" charset="0"/>
      <p:regular r:id="rId30"/>
      <p:bold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3FE0D5-E403-FB22-1989-65F01E7E031E}" name="Ben Hall" initials="" userId="S::Ben@Tacompls.com::c1227f2b-08b9-4727-b499-e4a9a23bea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FF"/>
    <a:srgbClr val="81C8BD"/>
    <a:srgbClr val="ECDA25"/>
    <a:srgbClr val="F8A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 autoAdjust="0"/>
    <p:restoredTop sz="83946" autoAdjust="0"/>
  </p:normalViewPr>
  <p:slideViewPr>
    <p:cSldViewPr snapToGrid="0">
      <p:cViewPr varScale="1">
        <p:scale>
          <a:sx n="106" d="100"/>
          <a:sy n="106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790DE-554A-4D91-B6D1-97972CB3CDE4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0448F-1185-4051-B443-58BC726DA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Blue Team Village’s Project Obsidian : An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5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2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0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65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9C851-EDEF-FD64-BCD1-3129D2F8A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BEEC2-F632-6632-98AB-8F9736136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5DF61-CEFF-946C-4114-37B11060D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D6521-9F2D-9559-3FD4-7E46ED13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22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E082-2BCA-33DA-4369-DC046248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087BC-F4DF-583F-F6C0-D7E7DABBC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4712E-5A89-CCF5-6712-8D864DA7E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067A-EF91-E7BB-CB49-1C6F84330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39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B78E0-9B57-0AB6-50AD-BF8919992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1E005-F31E-7D25-204E-3C9E87392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0293B-8CFE-ABF0-55F9-C91A64A0D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CF904-FB61-AC0E-736E-546364BE1B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4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39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13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9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97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43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proactive vs incident response is reactive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929B4-D3C5-D979-6451-27D8BC8A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3B33E3-2741-B08F-B6DD-7A58E586F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8D09-BDE3-6767-4853-8E964FE7F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but verify </a:t>
            </a:r>
          </a:p>
          <a:p>
            <a:endParaRPr lang="en-US" dirty="0"/>
          </a:p>
          <a:p>
            <a:r>
              <a:rPr lang="en-US" dirty="0"/>
              <a:t>Know normal to find evil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7F28D-25E3-7C81-3BDF-3E4EDF692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5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seen current traditional </a:t>
            </a:r>
            <a:r>
              <a:rPr lang="en-US" dirty="0" err="1"/>
              <a:t>edrs</a:t>
            </a:r>
            <a:r>
              <a:rPr lang="en-US" dirty="0"/>
              <a:t> miss several entry level </a:t>
            </a:r>
            <a:r>
              <a:rPr lang="en-US" dirty="0" err="1"/>
              <a:t>pentesting</a:t>
            </a:r>
            <a:r>
              <a:rPr lang="en-US" dirty="0"/>
              <a:t> exercises and </a:t>
            </a:r>
            <a:r>
              <a:rPr lang="en-US" dirty="0" err="1"/>
              <a:t>mssp</a:t>
            </a:r>
            <a:r>
              <a:rPr lang="en-US" dirty="0"/>
              <a:t> / soc teams could take hours to respond to an alert.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2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D7E7F-6A22-EA50-1F6A-C35B545EA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1B3D7-5839-7F28-8ED5-8D9F77502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40DAA-4A05-205D-EE40-7FB8481A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72BA-8813-E2C3-A30A-7FED8B5E6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0448F-1185-4051-B443-58BC726DA9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84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3F38-7A5E-DCA3-AE76-00AA52024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67B55-21E0-6BC4-981D-61E29DE62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88FD3-C687-6947-E5EA-F4770318D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1FA86-5BB6-3BD6-55EC-A4BC6C214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13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creator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1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B67C7BA2-B543-8CA5-2D94-E56FDE9740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15124" r="19600" b="22030"/>
          <a:stretch/>
        </p:blipFill>
        <p:spPr bwMode="auto">
          <a:xfrm>
            <a:off x="914400" y="-1404257"/>
            <a:ext cx="10156371" cy="9535886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84D05-CB80-B1BB-E397-5EA97CCC4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9016" r="24013" b="9343"/>
          <a:stretch/>
        </p:blipFill>
        <p:spPr>
          <a:xfrm>
            <a:off x="330521" y="2275137"/>
            <a:ext cx="2061455" cy="3224802"/>
          </a:xfrm>
          <a:prstGeom prst="rect">
            <a:avLst/>
          </a:prstGeom>
        </p:spPr>
      </p:pic>
      <p:pic>
        <p:nvPicPr>
          <p:cNvPr id="10" name="Google Shape;15;p2">
            <a:extLst>
              <a:ext uri="{FF2B5EF4-FFF2-40B4-BE49-F238E27FC236}">
                <a16:creationId xmlns:a16="http://schemas.microsoft.com/office/drawing/2014/main" id="{89CE34CF-898F-9AEC-A9F9-94BC01F9121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47011" y="2792563"/>
            <a:ext cx="1914468" cy="1875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381-897F-2104-4660-B6E0C61B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05657"/>
            <a:ext cx="4114800" cy="365125"/>
          </a:xfrm>
        </p:spPr>
        <p:txBody>
          <a:bodyPr/>
          <a:lstStyle/>
          <a:p>
            <a:r>
              <a:rPr lang="en-US" dirty="0"/>
              <a:t>Blue Team Village</a:t>
            </a:r>
          </a:p>
        </p:txBody>
      </p:sp>
    </p:spTree>
    <p:extLst>
      <p:ext uri="{BB962C8B-B14F-4D97-AF65-F5344CB8AC3E}">
        <p14:creationId xmlns:p14="http://schemas.microsoft.com/office/powerpoint/2010/main" val="7844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F126B679-123B-B5AB-A385-B97D81F971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15124" r="19600" b="22030"/>
          <a:stretch/>
        </p:blipFill>
        <p:spPr bwMode="auto">
          <a:xfrm>
            <a:off x="330521" y="-1283572"/>
            <a:ext cx="11530957" cy="10701337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381-897F-2104-4660-B6E0C61B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7375261" cy="365125"/>
          </a:xfrm>
        </p:spPr>
        <p:txBody>
          <a:bodyPr/>
          <a:lstStyle/>
          <a:p>
            <a:r>
              <a:rPr lang="en-US" dirty="0"/>
              <a:t>Blue Team Village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39F529-0C3F-41AD-B1EF-BEF78FB53B6E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15753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0" dirty="0">
                <a:solidFill>
                  <a:schemeClr val="tx1"/>
                </a:solidFill>
                <a:latin typeface="Freeway Gothic" panose="00000400000000000000" pitchFamily="2" charset="0"/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D9702-BC77-BAED-5F24-89DF2C97C076}"/>
              </a:ext>
            </a:extLst>
          </p:cNvPr>
          <p:cNvSpPr txBox="1"/>
          <p:nvPr userDrawn="1"/>
        </p:nvSpPr>
        <p:spPr>
          <a:xfrm>
            <a:off x="2571749" y="4109581"/>
            <a:ext cx="71954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81FF"/>
                </a:solidFill>
                <a:latin typeface="+mj-lt"/>
              </a:rPr>
              <a:t>Did you enjoy the session?</a:t>
            </a:r>
          </a:p>
          <a:p>
            <a:pPr algn="ctr"/>
            <a:r>
              <a:rPr lang="en-US" sz="2400" dirty="0">
                <a:solidFill>
                  <a:srgbClr val="0081FF"/>
                </a:solidFill>
                <a:latin typeface="+mj-lt"/>
              </a:rPr>
              <a:t>Did we miss something?</a:t>
            </a:r>
          </a:p>
          <a:p>
            <a:pPr algn="ctr"/>
            <a:r>
              <a:rPr lang="en-US" sz="2400" dirty="0">
                <a:solidFill>
                  <a:srgbClr val="0081FF"/>
                </a:solidFill>
                <a:latin typeface="+mj-lt"/>
              </a:rPr>
              <a:t>Was anything unclear or confusing?</a:t>
            </a:r>
          </a:p>
          <a:p>
            <a:pPr algn="ctr"/>
            <a:endParaRPr lang="en-US" sz="2400" dirty="0">
              <a:solidFill>
                <a:schemeClr val="accent3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Please Provide Feedback</a:t>
            </a:r>
            <a:br>
              <a:rPr lang="en-US" sz="2400" dirty="0">
                <a:solidFill>
                  <a:schemeClr val="accent6"/>
                </a:solidFill>
                <a:latin typeface="+mj-lt"/>
              </a:rPr>
            </a:br>
            <a:r>
              <a:rPr lang="en-US" sz="2000" b="0" i="0" dirty="0">
                <a:solidFill>
                  <a:srgbClr val="0081FF"/>
                </a:solidFill>
                <a:effectLst/>
                <a:latin typeface="+mj-lt"/>
              </a:rPr>
              <a:t>feedback-obsidian@blueteamvillage.org</a:t>
            </a:r>
            <a:endParaRPr lang="en-US" sz="2000" dirty="0">
              <a:solidFill>
                <a:srgbClr val="0081FF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D5DE-B0DC-F491-A4D0-72678750014C}"/>
              </a:ext>
            </a:extLst>
          </p:cNvPr>
          <p:cNvSpPr txBox="1"/>
          <p:nvPr userDrawn="1"/>
        </p:nvSpPr>
        <p:spPr>
          <a:xfrm>
            <a:off x="2571750" y="2142323"/>
            <a:ext cx="7195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Join The Conversation</a:t>
            </a:r>
            <a:br>
              <a:rPr lang="en-US" sz="2400" dirty="0">
                <a:solidFill>
                  <a:srgbClr val="0081FF"/>
                </a:solidFill>
                <a:latin typeface="+mj-lt"/>
              </a:rPr>
            </a:br>
            <a:r>
              <a:rPr lang="en-US" sz="2400" b="0" i="0" dirty="0">
                <a:solidFill>
                  <a:srgbClr val="0081FF"/>
                </a:solidFill>
                <a:effectLst/>
                <a:latin typeface="+mj-lt"/>
              </a:rPr>
              <a:t>https://discord.gg/blueteamvillage</a:t>
            </a:r>
            <a:endParaRPr lang="en-US" sz="2400" dirty="0">
              <a:solidFill>
                <a:srgbClr val="0081FF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E5EEE-ED7F-FC9B-5C95-BDE9D02DEBAE}"/>
              </a:ext>
            </a:extLst>
          </p:cNvPr>
          <p:cNvSpPr txBox="1"/>
          <p:nvPr userDrawn="1"/>
        </p:nvSpPr>
        <p:spPr>
          <a:xfrm>
            <a:off x="2571750" y="3283373"/>
            <a:ext cx="7195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FCF5A-D2E2-2125-EB58-72825985D5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9016" r="24013" b="9343"/>
          <a:stretch/>
        </p:blipFill>
        <p:spPr>
          <a:xfrm>
            <a:off x="330521" y="2275137"/>
            <a:ext cx="2061455" cy="3224802"/>
          </a:xfrm>
          <a:prstGeom prst="rect">
            <a:avLst/>
          </a:prstGeom>
        </p:spPr>
      </p:pic>
      <p:pic>
        <p:nvPicPr>
          <p:cNvPr id="4" name="Google Shape;15;p2">
            <a:extLst>
              <a:ext uri="{FF2B5EF4-FFF2-40B4-BE49-F238E27FC236}">
                <a16:creationId xmlns:a16="http://schemas.microsoft.com/office/drawing/2014/main" id="{9C362C66-E1E8-5568-B190-FE09989B1D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47011" y="2792563"/>
            <a:ext cx="1914468" cy="1875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58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C9A-D9F8-C7A2-E2E2-E7E5BE18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4C73-084C-A01C-2B6B-A9548999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6D17-F880-23B0-D9E5-1BEF2D37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0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6687-7AC6-E4A1-56DD-5EFD04D8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EAFE5-F29E-2927-A67D-EECC7CDC3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5BFE-7B34-9F31-D39E-CF42A99F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</a:p>
        </p:txBody>
      </p:sp>
    </p:spTree>
    <p:extLst>
      <p:ext uri="{BB962C8B-B14F-4D97-AF65-F5344CB8AC3E}">
        <p14:creationId xmlns:p14="http://schemas.microsoft.com/office/powerpoint/2010/main" val="337437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CDB9-D782-C3C9-D529-2A3069CA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2A84-993D-1E01-2E56-F7F4678F9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CB82D-B736-2BEA-CFDB-5FC2A44C0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94675-F3B8-AF94-E884-0A096094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0AA1-00FC-A0F7-7287-2D5A3501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B5FE-79D6-4CAB-07E2-FF43C2E0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36CB9-C487-23F9-EB32-2E1F31238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6777B-5DC1-5E0D-DA1F-6F7E7A519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C9F72-5536-A079-1D4F-652E478F3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CB4EB-6641-6FCB-AA2B-BA9289B3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B2D8-2497-F2C4-9838-526A4174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C7BE-1E0B-6797-63E1-A209DF78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6D185-E44D-A32B-2BD2-0FD4D5A0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44B6-84B3-F887-4D13-6153481A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701E-0A21-AA66-E8EB-6EDAE2D53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6AAFA-F398-8ECB-98DF-2651B44D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4B651-E6C2-9F1A-252B-34B565ED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0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4781-403B-10D7-9C10-E447E38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87E8C-DEBC-B851-41BB-82C259C66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9AC55-F10E-4A66-D6C2-A9C3844B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5C88B-BB83-F415-109C-E2FB3FA5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0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creativecommons.org/licenses/by-nc-sa/4.0/?ref=chooser-v1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CC8D6-F725-D0E3-A273-7383B6BD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17D3A-3697-D2FF-220C-2AB150994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EF23F-7FC5-0840-1551-00E1039BD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Blue Team Village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1793-D552-3ACE-A513-05B04EAABCF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1187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1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threatresearch.com/" TargetMode="External"/><Relationship Id="rId7" Type="http://schemas.openxmlformats.org/officeDocument/2006/relationships/hyperlink" Target="https://training.dfirdiva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khosting/awesome-cyber-security" TargetMode="External"/><Relationship Id="rId5" Type="http://schemas.openxmlformats.org/officeDocument/2006/relationships/hyperlink" Target="https://holdmybeersecurity.com/" TargetMode="External"/><Relationship Id="rId4" Type="http://schemas.openxmlformats.org/officeDocument/2006/relationships/hyperlink" Target="https://github.com/OTRF/ThreatHunter-Playbook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BA9039-504D-DE04-E6D2-B4ABD24AD0A1}"/>
              </a:ext>
            </a:extLst>
          </p:cNvPr>
          <p:cNvSpPr txBox="1"/>
          <p:nvPr/>
        </p:nvSpPr>
        <p:spPr>
          <a:xfrm>
            <a:off x="4037610" y="902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D66EF1-0C73-49D5-4D47-8E0D258A2ED4}"/>
              </a:ext>
            </a:extLst>
          </p:cNvPr>
          <p:cNvSpPr txBox="1">
            <a:spLocks/>
          </p:cNvSpPr>
          <p:nvPr/>
        </p:nvSpPr>
        <p:spPr>
          <a:xfrm>
            <a:off x="2600325" y="2755900"/>
            <a:ext cx="7138338" cy="1943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600" dirty="0">
              <a:solidFill>
                <a:schemeClr val="accent6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0574C7-4961-F65E-6396-FAF75B6C7AEC}"/>
              </a:ext>
            </a:extLst>
          </p:cNvPr>
          <p:cNvSpPr txBox="1">
            <a:spLocks/>
          </p:cNvSpPr>
          <p:nvPr/>
        </p:nvSpPr>
        <p:spPr>
          <a:xfrm>
            <a:off x="0" y="4698999"/>
            <a:ext cx="12191999" cy="1884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 dirty="0">
                <a:solidFill>
                  <a:srgbClr val="0081FF"/>
                </a:solidFill>
                <a:latin typeface="Desdemona" pitchFamily="82" charset="77"/>
                <a:ea typeface="TR2N" pitchFamily="2" charset="0"/>
              </a:rPr>
              <a:t>Beyond the Alerts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  <a:latin typeface="+mj-lt"/>
              </a:rPr>
              <a:t>Presented by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K A I N U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AD3961-37ED-4821-8C9F-5E271BC353AC}"/>
              </a:ext>
            </a:extLst>
          </p:cNvPr>
          <p:cNvSpPr txBox="1">
            <a:spLocks/>
          </p:cNvSpPr>
          <p:nvPr/>
        </p:nvSpPr>
        <p:spPr>
          <a:xfrm>
            <a:off x="0" y="1379096"/>
            <a:ext cx="12191999" cy="30130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aseline="0" dirty="0">
                <a:solidFill>
                  <a:schemeClr val="tx1"/>
                </a:solidFill>
              </a:rPr>
              <a:t>Cyber Threat Hunting</a:t>
            </a:r>
          </a:p>
          <a:p>
            <a:pPr algn="ctr"/>
            <a:r>
              <a:rPr lang="en-US" sz="7200" dirty="0"/>
              <a:t>101</a:t>
            </a:r>
            <a:endParaRPr lang="en-US" sz="72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1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ECC5-B4D4-8329-2C57-C6DFA8FA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44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Does </a:t>
            </a:r>
            <a:r>
              <a:rPr lang="en-US" dirty="0">
                <a:solidFill>
                  <a:srgbClr val="F8A28B"/>
                </a:solidFill>
              </a:rPr>
              <a:t>Threat Intel </a:t>
            </a:r>
            <a:r>
              <a:rPr lang="en-US" dirty="0">
                <a:solidFill>
                  <a:schemeClr val="tx1"/>
                </a:solidFill>
              </a:rPr>
              <a:t>Feed </a:t>
            </a:r>
            <a:r>
              <a:rPr lang="en-US" dirty="0">
                <a:solidFill>
                  <a:srgbClr val="0081FF"/>
                </a:solidFill>
              </a:rPr>
              <a:t>Threat Hunting?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1369-3714-E8CA-5473-79C8F71BD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2402958"/>
            <a:ext cx="10515600" cy="39765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+mj-lt"/>
              </a:rPr>
              <a:t>Threat Intelligence provides insight into potential attack vectors and enhances threat hunting efforts by identifying emerging threats or areas within your environment that may be targeted.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7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89EA-B592-A4AF-4963-27F8DB8F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DA48B-3B49-0C55-1A5D-9380F8D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the Difference between </a:t>
            </a:r>
            <a:r>
              <a:rPr lang="en-US" dirty="0">
                <a:solidFill>
                  <a:srgbClr val="0081FF"/>
                </a:solidFill>
              </a:rPr>
              <a:t>Threat Hunting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rgbClr val="ECDA25"/>
                </a:solidFill>
              </a:rPr>
              <a:t>DF</a:t>
            </a:r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rgbClr val="81C8BD"/>
                </a:solidFill>
              </a:rPr>
              <a:t>R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23B9-FCB9-92A8-8670-D01030DB5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0919" cy="4351338"/>
          </a:xfrm>
        </p:spPr>
        <p:txBody>
          <a:bodyPr>
            <a:normAutofit lnSpcReduction="10000"/>
          </a:bodyPr>
          <a:lstStyle/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Think of 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Threat Hunting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as the 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patrol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that looks for signs of danger before anything goes wrong. 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dirty="0">
                <a:solidFill>
                  <a:srgbClr val="ECDA25"/>
                </a:solidFill>
                <a:latin typeface="+mj-lt"/>
              </a:rPr>
              <a:t>DF</a:t>
            </a:r>
            <a:r>
              <a:rPr lang="en-US" dirty="0">
                <a:solidFill>
                  <a:srgbClr val="81C8BD"/>
                </a:solidFill>
                <a:latin typeface="+mj-lt"/>
              </a:rPr>
              <a:t>IR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is the </a:t>
            </a:r>
            <a:r>
              <a:rPr lang="en-US" dirty="0">
                <a:solidFill>
                  <a:srgbClr val="ECDA25"/>
                </a:solidFill>
                <a:latin typeface="+mj-lt"/>
              </a:rPr>
              <a:t>fire</a:t>
            </a:r>
            <a:r>
              <a:rPr lang="en-US" dirty="0">
                <a:solidFill>
                  <a:srgbClr val="F8A28B"/>
                </a:solidFill>
                <a:latin typeface="+mj-lt"/>
              </a:rPr>
              <a:t> </a:t>
            </a:r>
            <a:r>
              <a:rPr lang="en-US" dirty="0">
                <a:solidFill>
                  <a:srgbClr val="81C8BD"/>
                </a:solidFill>
                <a:latin typeface="+mj-lt"/>
              </a:rPr>
              <a:t>department</a:t>
            </a:r>
            <a:r>
              <a:rPr lang="en-US" dirty="0">
                <a:solidFill>
                  <a:srgbClr val="F8A28B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that comes in after the alarm has gone off.</a:t>
            </a:r>
          </a:p>
        </p:txBody>
      </p:sp>
      <p:pic>
        <p:nvPicPr>
          <p:cNvPr id="8198" name="Picture 6" descr="Generated image">
            <a:extLst>
              <a:ext uri="{FF2B5EF4-FFF2-40B4-BE49-F238E27FC236}">
                <a16:creationId xmlns:a16="http://schemas.microsoft.com/office/drawing/2014/main" id="{6A6E2D3A-57AF-C75B-71C9-58C28582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70" y="3741926"/>
            <a:ext cx="2981137" cy="29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3A7CCD6-79D1-C293-C67A-942A07BA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67556">
            <a:off x="8633331" y="1421670"/>
            <a:ext cx="2772966" cy="27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28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2F47-249C-50A2-7FCB-2D0BA5A5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1FF"/>
                </a:solidFill>
              </a:rPr>
              <a:t>Where Can We Hunt?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8E24-A8D8-D9CB-1B42-074080D1A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851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Host logs (Sysmon, Windows Event Logs)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Network telemetry (PCAPs, DNS, NetFlow)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Cloud logs (Azure, AWS, M365)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Identity and access logs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And many more…</a:t>
            </a:r>
          </a:p>
        </p:txBody>
      </p:sp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3BC16E69-5436-AFE0-6651-ECDA53B7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866" y="2587096"/>
            <a:ext cx="3589867" cy="358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10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CB49-9043-8116-0755-CB3A5F2F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8399"/>
            <a:ext cx="10515600" cy="20532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You </a:t>
            </a:r>
            <a:r>
              <a:rPr lang="en-US" b="1" dirty="0">
                <a:solidFill>
                  <a:srgbClr val="0081FF"/>
                </a:solidFill>
              </a:rPr>
              <a:t>Don’t</a:t>
            </a:r>
            <a:r>
              <a:rPr lang="en-US" b="1" dirty="0">
                <a:solidFill>
                  <a:schemeClr val="tx1"/>
                </a:solidFill>
              </a:rPr>
              <a:t> need to be a senior analyst to start hunting.</a:t>
            </a:r>
            <a:br>
              <a:rPr lang="en-US" b="1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You just need </a:t>
            </a:r>
            <a:r>
              <a:rPr lang="en-US" dirty="0">
                <a:solidFill>
                  <a:srgbClr val="0081FF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 things: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C90-F37E-B267-7A3D-79C183EB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1664"/>
            <a:ext cx="10515600" cy="3191836"/>
          </a:xfrm>
        </p:spPr>
        <p:txBody>
          <a:bodyPr>
            <a:normAutofit/>
          </a:bodyPr>
          <a:lstStyle/>
          <a:p>
            <a:pPr lvl="1"/>
            <a:r>
              <a:rPr lang="en-US" sz="3200" b="1" dirty="0">
                <a:solidFill>
                  <a:srgbClr val="0081FF"/>
                </a:solidFill>
                <a:latin typeface="+mj-lt"/>
              </a:rPr>
              <a:t>Curiosity</a:t>
            </a:r>
          </a:p>
          <a:p>
            <a:pPr lvl="1"/>
            <a:endParaRPr lang="en-US" sz="3200" dirty="0">
              <a:solidFill>
                <a:srgbClr val="0081FF"/>
              </a:solidFill>
              <a:latin typeface="+mj-lt"/>
            </a:endParaRPr>
          </a:p>
          <a:p>
            <a:pPr lvl="1"/>
            <a:r>
              <a:rPr lang="en-US" sz="3200" b="1" dirty="0">
                <a:solidFill>
                  <a:srgbClr val="0081FF"/>
                </a:solidFill>
                <a:latin typeface="+mj-lt"/>
              </a:rPr>
              <a:t>Persistence</a:t>
            </a:r>
          </a:p>
          <a:p>
            <a:pPr lvl="1"/>
            <a:endParaRPr lang="en-US" sz="3200" dirty="0">
              <a:solidFill>
                <a:srgbClr val="0081FF"/>
              </a:solidFill>
              <a:latin typeface="+mj-lt"/>
            </a:endParaRPr>
          </a:p>
          <a:p>
            <a:pPr lvl="1"/>
            <a:r>
              <a:rPr lang="en-US" sz="3200" b="1" dirty="0">
                <a:solidFill>
                  <a:srgbClr val="0081FF"/>
                </a:solidFill>
                <a:latin typeface="+mj-lt"/>
              </a:rPr>
              <a:t>Hypothesis Thinking</a:t>
            </a:r>
            <a:endParaRPr lang="en-US" sz="3200" dirty="0">
              <a:solidFill>
                <a:srgbClr val="0081FF"/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14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72EA6-F6E6-7EB9-ADA7-9B582B66E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D2E46-2627-86FA-8AB7-D59EDD3A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005"/>
            <a:ext cx="10515600" cy="792126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81FF"/>
                </a:solidFill>
                <a:latin typeface="+mj-lt"/>
              </a:rPr>
              <a:t>Curiosity</a:t>
            </a:r>
            <a:br>
              <a:rPr lang="en-US" sz="4400" dirty="0">
                <a:solidFill>
                  <a:srgbClr val="0081FF"/>
                </a:solidFill>
                <a:latin typeface="+mj-lt"/>
              </a:rPr>
            </a:br>
            <a:br>
              <a:rPr lang="en-US" sz="4400" dirty="0"/>
            </a:b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7AB1-C07E-DE7A-98DF-DDE529609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356101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  <a:buClr>
                <a:schemeClr val="tx1"/>
              </a:buClr>
            </a:pPr>
            <a:r>
              <a:rPr lang="en-US" sz="3600" dirty="0">
                <a:solidFill>
                  <a:srgbClr val="0081FF"/>
                </a:solidFill>
                <a:latin typeface="+mj-lt"/>
              </a:rPr>
              <a:t> Why</a:t>
            </a:r>
            <a:r>
              <a:rPr lang="en-US" sz="3600" dirty="0">
                <a:latin typeface="+mj-lt"/>
              </a:rPr>
              <a:t> is this happening?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+mj-lt"/>
              </a:rPr>
              <a:t> What </a:t>
            </a:r>
            <a:r>
              <a:rPr lang="en-US" sz="3600" i="1" dirty="0">
                <a:solidFill>
                  <a:srgbClr val="0081FF"/>
                </a:solidFill>
                <a:latin typeface="+mj-lt"/>
              </a:rPr>
              <a:t>should</a:t>
            </a:r>
            <a:r>
              <a:rPr lang="en-US" sz="3600" dirty="0">
                <a:latin typeface="+mj-lt"/>
              </a:rPr>
              <a:t> this system be doing?</a:t>
            </a:r>
          </a:p>
          <a:p>
            <a:pPr>
              <a:lnSpc>
                <a:spcPct val="200000"/>
              </a:lnSpc>
            </a:pPr>
            <a:r>
              <a:rPr lang="en-US" sz="3600" dirty="0">
                <a:latin typeface="+mj-lt"/>
              </a:rPr>
              <a:t> What would I do if I were an attacker?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4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1492B-2969-B0BE-2FD1-F1792907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B225-B301-BD4F-12AD-ECED73E99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005"/>
            <a:ext cx="10515600" cy="792126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81FF"/>
                </a:solidFill>
                <a:latin typeface="+mj-lt"/>
              </a:rPr>
              <a:t>Persistence</a:t>
            </a:r>
            <a:br>
              <a:rPr lang="en-US" sz="4400" dirty="0">
                <a:solidFill>
                  <a:srgbClr val="0081FF"/>
                </a:solidFill>
                <a:latin typeface="+mj-lt"/>
              </a:rPr>
            </a:br>
            <a:br>
              <a:rPr lang="en-US" sz="4400" dirty="0"/>
            </a:b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471D-E203-1493-1F3C-274CCBDEB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4735"/>
            <a:ext cx="10515600" cy="414876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4500" dirty="0">
                <a:latin typeface="+mj-lt"/>
              </a:rPr>
              <a:t>You won’t always find something,  that’s normal </a:t>
            </a:r>
          </a:p>
          <a:p>
            <a:pPr>
              <a:lnSpc>
                <a:spcPct val="120000"/>
              </a:lnSpc>
            </a:pPr>
            <a:endParaRPr lang="en-US" sz="45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4500" dirty="0">
                <a:latin typeface="+mj-lt"/>
              </a:rPr>
              <a:t>Every hunt improves your understanding of the environment.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5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4500" dirty="0">
                <a:latin typeface="+mj-lt"/>
              </a:rPr>
              <a:t>Keep at it. Learning the </a:t>
            </a:r>
            <a:r>
              <a:rPr lang="en-US" sz="4500" i="1" dirty="0">
                <a:solidFill>
                  <a:srgbClr val="0081FF"/>
                </a:solidFill>
                <a:latin typeface="+mj-lt"/>
              </a:rPr>
              <a:t>weird stuff</a:t>
            </a:r>
            <a:r>
              <a:rPr lang="en-US" sz="4500" dirty="0">
                <a:solidFill>
                  <a:srgbClr val="0081FF"/>
                </a:solidFill>
                <a:latin typeface="+mj-lt"/>
              </a:rPr>
              <a:t> </a:t>
            </a:r>
            <a:r>
              <a:rPr lang="en-US" sz="4500" dirty="0">
                <a:latin typeface="+mj-lt"/>
              </a:rPr>
              <a:t>is how you become </a:t>
            </a:r>
            <a:r>
              <a:rPr lang="en-US" sz="4500" dirty="0">
                <a:solidFill>
                  <a:srgbClr val="0081FF"/>
                </a:solidFill>
                <a:latin typeface="+mj-lt"/>
              </a:rPr>
              <a:t>dangerous</a:t>
            </a:r>
            <a:r>
              <a:rPr lang="en-US" sz="4500" dirty="0">
                <a:latin typeface="+mj-lt"/>
              </a:rPr>
              <a:t>, in a good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AC4D2-1D18-2F2A-E9F3-48D870A1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8CE9-DF9D-E06B-02F6-57047170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5005"/>
            <a:ext cx="10515600" cy="792126"/>
          </a:xfrm>
        </p:spPr>
        <p:txBody>
          <a:bodyPr>
            <a:noAutofit/>
          </a:bodyPr>
          <a:lstStyle/>
          <a:p>
            <a:br>
              <a:rPr lang="en-US" sz="4400" b="1" dirty="0">
                <a:solidFill>
                  <a:srgbClr val="0081FF"/>
                </a:solidFill>
                <a:latin typeface="+mj-lt"/>
              </a:rPr>
            </a:br>
            <a:r>
              <a:rPr lang="en-US" sz="4400" b="1" dirty="0">
                <a:solidFill>
                  <a:srgbClr val="0081FF"/>
                </a:solidFill>
                <a:latin typeface="+mj-lt"/>
              </a:rPr>
              <a:t>Hypothesis Thinking</a:t>
            </a:r>
            <a:br>
              <a:rPr lang="en-US" sz="4400" dirty="0">
                <a:solidFill>
                  <a:srgbClr val="0081FF"/>
                </a:solidFill>
                <a:latin typeface="+mj-lt"/>
              </a:rPr>
            </a:br>
            <a:br>
              <a:rPr lang="en-US" sz="4400" dirty="0">
                <a:solidFill>
                  <a:srgbClr val="0081FF"/>
                </a:solidFill>
                <a:latin typeface="+mj-lt"/>
              </a:rPr>
            </a:br>
            <a:br>
              <a:rPr lang="en-US" sz="4400" dirty="0"/>
            </a:b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1AC2-4054-FEAB-EBB3-66BD4B740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1693"/>
            <a:ext cx="10515600" cy="40318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Start with simple questions: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lvl="1"/>
            <a:r>
              <a:rPr lang="en-US" dirty="0">
                <a:solidFill>
                  <a:srgbClr val="0081FF"/>
                </a:solidFill>
                <a:latin typeface="+mj-lt"/>
              </a:rPr>
              <a:t>Are users logging in at weird times?</a:t>
            </a:r>
          </a:p>
          <a:p>
            <a:pPr lvl="1"/>
            <a:endParaRPr lang="en-US" dirty="0">
              <a:solidFill>
                <a:srgbClr val="0081FF"/>
              </a:solidFill>
              <a:latin typeface="+mj-lt"/>
            </a:endParaRPr>
          </a:p>
          <a:p>
            <a:pPr lvl="1"/>
            <a:r>
              <a:rPr lang="en-US" dirty="0">
                <a:solidFill>
                  <a:srgbClr val="0081FF"/>
                </a:solidFill>
                <a:latin typeface="+mj-lt"/>
              </a:rPr>
              <a:t>Why is PowerShell running on this server?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Then try to prove or disprove it using the logs or tools you have.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628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5F841-822C-85BB-4626-43B83756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911D-4F5D-AD75-CDCB-9AB89020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90" y="2569369"/>
            <a:ext cx="11184610" cy="171926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 US </a:t>
            </a:r>
            <a:r>
              <a:rPr lang="en-US" dirty="0">
                <a:solidFill>
                  <a:srgbClr val="0081FF"/>
                </a:solidFill>
              </a:rPr>
              <a:t>HUNT.</a:t>
            </a:r>
          </a:p>
        </p:txBody>
      </p:sp>
    </p:spTree>
    <p:extLst>
      <p:ext uri="{BB962C8B-B14F-4D97-AF65-F5344CB8AC3E}">
        <p14:creationId xmlns:p14="http://schemas.microsoft.com/office/powerpoint/2010/main" val="183984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33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848A-F512-2444-C75D-A172CFA1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Additional </a:t>
            </a:r>
            <a:r>
              <a:rPr lang="en-US" dirty="0">
                <a:solidFill>
                  <a:srgbClr val="0081FF"/>
                </a:solidFill>
              </a:rPr>
              <a:t>Learning</a:t>
            </a:r>
            <a:r>
              <a:rPr lang="en-US" dirty="0">
                <a:solidFill>
                  <a:schemeClr val="tx1"/>
                </a:solidFill>
              </a:rPr>
              <a:t> Resources</a:t>
            </a:r>
            <a:endParaRPr lang="en-US" dirty="0">
              <a:solidFill>
                <a:srgbClr val="008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6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245-B912-DA74-7EDB-CFCFC78F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Will We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8AEDC-2143-3CC7-E4FB-A127CC53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0081FF"/>
                </a:solidFill>
                <a:latin typeface="+mj-lt"/>
                <a:cs typeface="Phosphate Inline" panose="02000506050000020004" pitchFamily="2" charset="77"/>
              </a:rPr>
              <a:t>What Threat Hunting Is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0081FF"/>
                </a:solidFill>
                <a:latin typeface="+mj-lt"/>
                <a:cs typeface="Phosphate Inline" panose="02000506050000020004" pitchFamily="2" charset="77"/>
              </a:rPr>
              <a:t>Why We Should Threat Hunt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0081FF"/>
                </a:solidFill>
                <a:latin typeface="+mj-lt"/>
              </a:rPr>
              <a:t>How Threat Intel Feeds Threat Hunting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0081FF"/>
                </a:solidFill>
                <a:latin typeface="+mj-lt"/>
              </a:rPr>
              <a:t>How Threat Hunting Leads To DFIR</a:t>
            </a:r>
            <a:endParaRPr lang="en-US" sz="3200" dirty="0">
              <a:solidFill>
                <a:srgbClr val="0081FF"/>
              </a:solidFill>
              <a:latin typeface="+mj-lt"/>
              <a:cs typeface="Phosphate Inline" panose="02000506050000020004" pitchFamily="2" charset="77"/>
            </a:endParaRP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0081FF"/>
                </a:solidFill>
                <a:latin typeface="+mj-lt"/>
                <a:cs typeface="Phosphate Inline" panose="02000506050000020004" pitchFamily="2" charset="77"/>
              </a:rPr>
              <a:t>Demo: M365 Threat Hunting</a:t>
            </a:r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rgbClr val="0081FF"/>
                </a:solidFill>
                <a:latin typeface="+mj-lt"/>
                <a:cs typeface="Phosphate Inline" panose="02000506050000020004" pitchFamily="2" charset="77"/>
              </a:rPr>
              <a:t>Additional learning resources</a:t>
            </a:r>
          </a:p>
        </p:txBody>
      </p:sp>
    </p:spTree>
    <p:extLst>
      <p:ext uri="{BB962C8B-B14F-4D97-AF65-F5344CB8AC3E}">
        <p14:creationId xmlns:p14="http://schemas.microsoft.com/office/powerpoint/2010/main" val="2612905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61A3-44B4-DBD7-EFE2-895FFC8D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2820"/>
            <a:ext cx="12192000" cy="8989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Obsidian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22043-D8E2-DADE-E8FB-C640548E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541721"/>
            <a:ext cx="12191999" cy="363524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81FF"/>
                </a:solidFill>
                <a:latin typeface="+mj-lt"/>
              </a:rPr>
              <a:t>Other 101 Sessions provided by the </a:t>
            </a:r>
            <a:r>
              <a:rPr lang="en-US" dirty="0" err="1">
                <a:solidFill>
                  <a:srgbClr val="0081FF"/>
                </a:solidFill>
                <a:latin typeface="+mj-lt"/>
              </a:rPr>
              <a:t>BlueTeam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 Village Project Obsidian Group: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https://github.com/blueteamvillage/Project-Obsidian-DC33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07BA1-8D73-BAB6-AABB-5E6716DEBC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9016" r="24013" b="9343"/>
          <a:stretch/>
        </p:blipFill>
        <p:spPr>
          <a:xfrm>
            <a:off x="5350474" y="4342731"/>
            <a:ext cx="1491048" cy="2332495"/>
          </a:xfrm>
          <a:prstGeom prst="rect">
            <a:avLst/>
          </a:prstGeom>
        </p:spPr>
      </p:pic>
      <p:pic>
        <p:nvPicPr>
          <p:cNvPr id="5" name="Google Shape;15;p2">
            <a:extLst>
              <a:ext uri="{FF2B5EF4-FFF2-40B4-BE49-F238E27FC236}">
                <a16:creationId xmlns:a16="http://schemas.microsoft.com/office/drawing/2014/main" id="{43586ED6-7408-5B7E-F7D2-AECA4C10A8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1318" y="182774"/>
            <a:ext cx="1549363" cy="151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4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06C4-1038-6ED9-544C-E25BDFFEC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Platforms, Courses and Certs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C23E6-C3E7-B2DB-6839-F4D2DA787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6" y="1447800"/>
            <a:ext cx="10821267" cy="50450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81FF"/>
                </a:solidFill>
                <a:latin typeface="+mj-lt"/>
              </a:rPr>
              <a:t>The following courses can help on your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81FF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Threat Hunting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 journey.</a:t>
            </a:r>
          </a:p>
          <a:p>
            <a:pPr marL="0" indent="0" algn="ctr">
              <a:buNone/>
            </a:pPr>
            <a:endParaRPr lang="en-US" dirty="0">
              <a:latin typeface="+mj-lt"/>
            </a:endParaRPr>
          </a:p>
          <a:p>
            <a:r>
              <a:rPr lang="en-US" sz="2000" dirty="0">
                <a:solidFill>
                  <a:srgbClr val="0081FF"/>
                </a:solidFill>
                <a:latin typeface="+mj-lt"/>
              </a:rPr>
              <a:t>Blue Team Labs Online - </a:t>
            </a:r>
            <a:r>
              <a:rPr lang="en-US" sz="2000" dirty="0">
                <a:latin typeface="+mj-lt"/>
              </a:rPr>
              <a:t>CTF style exercises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r>
              <a:rPr lang="en-US" sz="2000" dirty="0" err="1">
                <a:solidFill>
                  <a:srgbClr val="0081FF"/>
                </a:solidFill>
                <a:latin typeface="+mj-lt"/>
              </a:rPr>
              <a:t>CyberDefenders</a:t>
            </a:r>
            <a:r>
              <a:rPr lang="en-US" sz="2000" dirty="0">
                <a:solidFill>
                  <a:srgbClr val="0081FF"/>
                </a:solidFill>
                <a:latin typeface="+mj-lt"/>
              </a:rPr>
              <a:t> - </a:t>
            </a:r>
            <a:r>
              <a:rPr lang="en-US" sz="2000" dirty="0">
                <a:latin typeface="+mj-lt"/>
              </a:rPr>
              <a:t>CTF style exercises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r>
              <a:rPr lang="en-US" sz="2000" dirty="0" err="1">
                <a:solidFill>
                  <a:srgbClr val="0081FF"/>
                </a:solidFill>
                <a:latin typeface="+mj-lt"/>
              </a:rPr>
              <a:t>TryHackMe</a:t>
            </a:r>
            <a:r>
              <a:rPr lang="en-US" sz="2000" dirty="0">
                <a:solidFill>
                  <a:srgbClr val="0081FF"/>
                </a:solidFill>
                <a:latin typeface="+mj-lt"/>
              </a:rPr>
              <a:t> - </a:t>
            </a:r>
            <a:r>
              <a:rPr lang="en-US" sz="2000" dirty="0">
                <a:latin typeface="+mj-lt"/>
              </a:rPr>
              <a:t>Cyber Defense Learning Path - SAL1 Cert</a:t>
            </a:r>
          </a:p>
          <a:p>
            <a:r>
              <a:rPr lang="en-US" sz="2000" dirty="0" err="1">
                <a:solidFill>
                  <a:srgbClr val="0081FF"/>
                </a:solidFill>
                <a:latin typeface="+mj-lt"/>
              </a:rPr>
              <a:t>HackTheBox</a:t>
            </a:r>
            <a:r>
              <a:rPr lang="en-US" sz="2000" dirty="0">
                <a:solidFill>
                  <a:srgbClr val="0081FF"/>
                </a:solidFill>
                <a:latin typeface="+mj-lt"/>
              </a:rPr>
              <a:t> Academy </a:t>
            </a:r>
            <a:r>
              <a:rPr lang="en-US" sz="2000" b="1" dirty="0">
                <a:solidFill>
                  <a:srgbClr val="0081FF"/>
                </a:solidFill>
                <a:latin typeface="+mj-lt"/>
              </a:rPr>
              <a:t>- </a:t>
            </a:r>
            <a:r>
              <a:rPr lang="en-US" sz="2000" dirty="0">
                <a:latin typeface="+mj-lt"/>
              </a:rPr>
              <a:t>SOC Analyst Pathway – CDSA Cert</a:t>
            </a:r>
          </a:p>
          <a:p>
            <a:r>
              <a:rPr lang="en-US" sz="2000" dirty="0" err="1">
                <a:solidFill>
                  <a:srgbClr val="0081FF"/>
                </a:solidFill>
                <a:latin typeface="+mj-lt"/>
              </a:rPr>
              <a:t>HackTheBox</a:t>
            </a:r>
            <a:r>
              <a:rPr lang="en-US" sz="2000" dirty="0">
                <a:solidFill>
                  <a:srgbClr val="0081FF"/>
                </a:solidFill>
                <a:latin typeface="+mj-lt"/>
              </a:rPr>
              <a:t> Labs - </a:t>
            </a:r>
            <a:r>
              <a:rPr lang="en-US" sz="2000" dirty="0">
                <a:latin typeface="+mj-lt"/>
              </a:rPr>
              <a:t>CTF style exercises</a:t>
            </a:r>
          </a:p>
          <a:p>
            <a:r>
              <a:rPr lang="en-US" sz="2000" dirty="0">
                <a:solidFill>
                  <a:srgbClr val="0081FF"/>
                </a:solidFill>
                <a:latin typeface="+mj-lt"/>
              </a:rPr>
              <a:t>OFFSEC –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TH200 - OSTH cert</a:t>
            </a:r>
          </a:p>
          <a:p>
            <a:r>
              <a:rPr lang="en-US" sz="2000" dirty="0">
                <a:solidFill>
                  <a:srgbClr val="0081FF"/>
                </a:solidFill>
                <a:latin typeface="+mj-lt"/>
              </a:rPr>
              <a:t>INE -</a:t>
            </a:r>
            <a:r>
              <a:rPr lang="en-US" sz="1400" b="0" i="0" dirty="0">
                <a:solidFill>
                  <a:srgbClr val="0081FF"/>
                </a:solidFill>
                <a:effectLst/>
                <a:latin typeface="Circular Bold"/>
              </a:rPr>
              <a:t> </a:t>
            </a:r>
            <a:r>
              <a:rPr lang="en-US" sz="1900" b="0" i="0" dirty="0" err="1">
                <a:solidFill>
                  <a:srgbClr val="FFFFFF"/>
                </a:solidFill>
                <a:effectLst/>
                <a:latin typeface="+mj-lt"/>
              </a:rPr>
              <a:t>eCTHP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endParaRPr lang="en-US" sz="2000" dirty="0">
              <a:solidFill>
                <a:schemeClr val="tx1"/>
              </a:solidFill>
              <a:latin typeface="+mj-lt"/>
            </a:endParaRPr>
          </a:p>
          <a:p>
            <a:endParaRPr lang="en-US" sz="2000" dirty="0">
              <a:solidFill>
                <a:schemeClr val="accent2"/>
              </a:solidFill>
              <a:latin typeface="+mj-lt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2"/>
              </a:solidFill>
              <a:latin typeface="Trebuchet MS" panose="020B0703020202090204" pitchFamily="34" charset="0"/>
            </a:endParaRPr>
          </a:p>
        </p:txBody>
      </p: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F9ADF8C1-D53D-AE09-00A8-58E309D0A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11" y="4707939"/>
            <a:ext cx="2038684" cy="2038684"/>
          </a:xfrm>
          <a:prstGeom prst="rect">
            <a:avLst/>
          </a:prstGeom>
        </p:spPr>
      </p:pic>
      <p:pic>
        <p:nvPicPr>
          <p:cNvPr id="10" name="Picture 9" descr="A logo on a black background with Thanks-Giving Square in the background&#10;&#10;AI-generated content may be incorrect.">
            <a:extLst>
              <a:ext uri="{FF2B5EF4-FFF2-40B4-BE49-F238E27FC236}">
                <a16:creationId xmlns:a16="http://schemas.microsoft.com/office/drawing/2014/main" id="{AE89B41D-D454-7E95-30B5-855C49837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5" y="4979318"/>
            <a:ext cx="1501935" cy="1495927"/>
          </a:xfrm>
          <a:prstGeom prst="rect">
            <a:avLst/>
          </a:prstGeom>
        </p:spPr>
      </p:pic>
      <p:pic>
        <p:nvPicPr>
          <p:cNvPr id="12" name="Picture 11" descr="A logo with a shield and a shield on it&#10;&#10;AI-generated content may be incorrect.">
            <a:extLst>
              <a:ext uri="{FF2B5EF4-FFF2-40B4-BE49-F238E27FC236}">
                <a16:creationId xmlns:a16="http://schemas.microsoft.com/office/drawing/2014/main" id="{29C01B56-11F1-DC4C-7DD3-6961794011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96" y="5041242"/>
            <a:ext cx="1130075" cy="1495926"/>
          </a:xfrm>
          <a:prstGeom prst="rect">
            <a:avLst/>
          </a:prstGeom>
        </p:spPr>
      </p:pic>
      <p:pic>
        <p:nvPicPr>
          <p:cNvPr id="1030" name="Picture 6" descr="OffSec Threat Hunter (OSTH): Everything You Need To Know">
            <a:extLst>
              <a:ext uri="{FF2B5EF4-FFF2-40B4-BE49-F238E27FC236}">
                <a16:creationId xmlns:a16="http://schemas.microsoft.com/office/drawing/2014/main" id="{B61CE3AA-1629-CBDC-A499-5832F0DB6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8" r="25790"/>
          <a:stretch/>
        </p:blipFill>
        <p:spPr bwMode="auto">
          <a:xfrm>
            <a:off x="10177370" y="5037427"/>
            <a:ext cx="1388963" cy="149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72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10AD-92D7-CC4E-CA8D-8E1F06D0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564"/>
            <a:ext cx="12192000" cy="12749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9282-7848-3CF5-8DBC-1EBC6FAF5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26" y="1347537"/>
            <a:ext cx="10777706" cy="4829426"/>
          </a:xfrm>
        </p:spPr>
        <p:txBody>
          <a:bodyPr/>
          <a:lstStyle/>
          <a:p>
            <a:r>
              <a:rPr lang="en-US" sz="2400" dirty="0">
                <a:solidFill>
                  <a:srgbClr val="0081FF"/>
                </a:solidFill>
                <a:latin typeface="+mj-lt"/>
              </a:rPr>
              <a:t>Blue Team Handbook </a:t>
            </a:r>
            <a:r>
              <a:rPr lang="en-US" sz="1600" dirty="0">
                <a:latin typeface="+mj-lt"/>
              </a:rPr>
              <a:t>– Don Murdoch</a:t>
            </a:r>
          </a:p>
          <a:p>
            <a:r>
              <a:rPr lang="en-US" sz="2400" dirty="0">
                <a:solidFill>
                  <a:srgbClr val="0081FF"/>
                </a:solidFill>
                <a:latin typeface="+mj-lt"/>
              </a:rPr>
              <a:t>Tribe of Hackers: Blue Team </a:t>
            </a:r>
            <a:r>
              <a:rPr lang="en-US" sz="1600" dirty="0">
                <a:latin typeface="+mj-lt"/>
              </a:rPr>
              <a:t>– Marcus J. Carey &amp; Jennifer Jin</a:t>
            </a:r>
          </a:p>
          <a:p>
            <a:r>
              <a:rPr lang="en-US" sz="2400" dirty="0">
                <a:solidFill>
                  <a:srgbClr val="0081FF"/>
                </a:solidFill>
                <a:latin typeface="+mj-lt"/>
              </a:rPr>
              <a:t>Cybersecurity: The Beginner's Guide </a:t>
            </a:r>
            <a:r>
              <a:rPr lang="en-US" sz="1600" dirty="0">
                <a:latin typeface="+mj-lt"/>
              </a:rPr>
              <a:t>– Dr. </a:t>
            </a:r>
            <a:r>
              <a:rPr lang="en-US" sz="1600" dirty="0" err="1">
                <a:latin typeface="+mj-lt"/>
              </a:rPr>
              <a:t>Erdal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Ozkaya</a:t>
            </a:r>
            <a:endParaRPr lang="en-US" sz="1600" dirty="0">
              <a:latin typeface="+mj-lt"/>
            </a:endParaRPr>
          </a:p>
          <a:p>
            <a:r>
              <a:rPr lang="en-US" sz="2400" dirty="0">
                <a:solidFill>
                  <a:srgbClr val="0081FF"/>
                </a:solidFill>
                <a:latin typeface="+mj-lt"/>
              </a:rPr>
              <a:t>Operator Handbook </a:t>
            </a:r>
            <a:r>
              <a:rPr lang="en-US" sz="1600" dirty="0">
                <a:latin typeface="+mj-lt"/>
              </a:rPr>
              <a:t>– Joshua </a:t>
            </a:r>
            <a:r>
              <a:rPr lang="en-US" sz="1600" dirty="0" err="1">
                <a:latin typeface="+mj-lt"/>
              </a:rPr>
              <a:t>Picolet</a:t>
            </a:r>
            <a:endParaRPr lang="en-US" sz="1600" dirty="0">
              <a:latin typeface="+mj-lt"/>
            </a:endParaRPr>
          </a:p>
          <a:p>
            <a:r>
              <a:rPr lang="en-US" sz="2400" dirty="0">
                <a:solidFill>
                  <a:srgbClr val="0081FF"/>
                </a:solidFill>
                <a:latin typeface="+mj-lt"/>
              </a:rPr>
              <a:t>Blue Team Field Manual </a:t>
            </a:r>
            <a:r>
              <a:rPr lang="en-US" sz="1600" dirty="0">
                <a:latin typeface="+mj-lt"/>
              </a:rPr>
              <a:t>– Alan White &amp; Ben Clark</a:t>
            </a:r>
          </a:p>
          <a:p>
            <a:r>
              <a:rPr lang="en-US" sz="2400" i="0" dirty="0">
                <a:solidFill>
                  <a:srgbClr val="0081FF"/>
                </a:solidFill>
                <a:effectLst/>
                <a:latin typeface="+mj-lt"/>
              </a:rPr>
              <a:t>The Foundations of Threat Hunting </a:t>
            </a:r>
            <a:r>
              <a:rPr lang="en-US" sz="900" dirty="0">
                <a:latin typeface="+mj-lt"/>
              </a:rPr>
              <a:t>– Chad Maurice, Jeremy Thompson, William Copeland</a:t>
            </a:r>
          </a:p>
        </p:txBody>
      </p:sp>
      <p:pic>
        <p:nvPicPr>
          <p:cNvPr id="1026" name="Picture 2" descr="Blue Team Field Manual (BTFM) (Field Manual Series)">
            <a:extLst>
              <a:ext uri="{FF2B5EF4-FFF2-40B4-BE49-F238E27FC236}">
                <a16:creationId xmlns:a16="http://schemas.microsoft.com/office/drawing/2014/main" id="{7A7B7744-F01B-DD08-F3CE-D7A3628F1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941" y="4836896"/>
            <a:ext cx="1211097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ue Team Handbook: SOC, SIEM, and Threat Hunting (V1.02): A Condensed  Guide for the Security Operations Team and Threat Hunter">
            <a:extLst>
              <a:ext uri="{FF2B5EF4-FFF2-40B4-BE49-F238E27FC236}">
                <a16:creationId xmlns:a16="http://schemas.microsoft.com/office/drawing/2014/main" id="{801E6F6C-8D66-9A05-77B4-79CEAF60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26" y="4836897"/>
            <a:ext cx="1159184" cy="165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ibe of Hackers Blue Team: Tribal Knowledge from the Best in Defensive  Cybersecurity: Marcus J. Carey, Jennifer Jin: 9781119643418: Amazon.com:  Books">
            <a:extLst>
              <a:ext uri="{FF2B5EF4-FFF2-40B4-BE49-F238E27FC236}">
                <a16:creationId xmlns:a16="http://schemas.microsoft.com/office/drawing/2014/main" id="{F309E776-F056-D152-6993-2511EB3F3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645" y="4836896"/>
            <a:ext cx="1104368" cy="165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rator Handbook: Red Team + OSINT + Blue Team Reference">
            <a:extLst>
              <a:ext uri="{FF2B5EF4-FFF2-40B4-BE49-F238E27FC236}">
                <a16:creationId xmlns:a16="http://schemas.microsoft.com/office/drawing/2014/main" id="{78921205-3209-59C5-9412-78AB5274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85" y="4836896"/>
            <a:ext cx="1092693" cy="16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ybersecurity: The Beginner's Guide: A comprehensive guide to getting  started in cybersecurity">
            <a:extLst>
              <a:ext uri="{FF2B5EF4-FFF2-40B4-BE49-F238E27FC236}">
                <a16:creationId xmlns:a16="http://schemas.microsoft.com/office/drawing/2014/main" id="{F5A886DA-7117-1CC4-1E4A-BCFA1625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50" y="4836896"/>
            <a:ext cx="1341265" cy="165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42C04A-9012-1DFB-69ED-2D7A03E7C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024" y="4857241"/>
            <a:ext cx="1310608" cy="161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enerated image">
            <a:extLst>
              <a:ext uri="{FF2B5EF4-FFF2-40B4-BE49-F238E27FC236}">
                <a16:creationId xmlns:a16="http://schemas.microsoft.com/office/drawing/2014/main" id="{C6E1B177-CF5A-49BF-E88E-C74ACA13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42" y="4543108"/>
            <a:ext cx="2242328" cy="224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15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DAD8-B58C-7457-8A57-8311875EE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Blogs and Git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30EC-14A1-E703-72CB-97DCBC4A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337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81FF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https://blog.openthreatresearch.com/</a:t>
            </a:r>
            <a:endParaRPr lang="en-US" dirty="0">
              <a:solidFill>
                <a:srgbClr val="0081FF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81FF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https://github.com/OTRF/ThreatHunter-Playbook</a:t>
            </a:r>
            <a:endParaRPr lang="en-US" dirty="0">
              <a:solidFill>
                <a:srgbClr val="0081FF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81FF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https://holdmybeersecurity.com</a:t>
            </a:r>
            <a:endParaRPr lang="en-US" dirty="0">
              <a:solidFill>
                <a:srgbClr val="0081FF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81FF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https://github.com/okhosting/awesome-cyber-security</a:t>
            </a:r>
            <a:endParaRPr lang="en-US" dirty="0">
              <a:solidFill>
                <a:srgbClr val="0081FF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81FF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https://training.dfirdiva.com/</a:t>
            </a:r>
            <a:endParaRPr lang="en-US" dirty="0">
              <a:solidFill>
                <a:srgbClr val="0081FF"/>
              </a:solidFill>
              <a:latin typeface="+mj-lt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51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30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86A4-5CF0-40DE-92EB-5EC4FE05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Cyber Threat Hunting?</a:t>
            </a:r>
            <a:br>
              <a:rPr lang="en-US" dirty="0">
                <a:solidFill>
                  <a:srgbClr val="0081FF"/>
                </a:solidFill>
              </a:rPr>
            </a:br>
            <a:r>
              <a:rPr lang="en-US" dirty="0">
                <a:solidFill>
                  <a:srgbClr val="0081FF"/>
                </a:solidFill>
              </a:rPr>
              <a:t> </a:t>
            </a:r>
            <a:r>
              <a:rPr lang="en-US" sz="3200" dirty="0">
                <a:solidFill>
                  <a:srgbClr val="0081FF"/>
                </a:solidFill>
              </a:rPr>
              <a:t>What does </a:t>
            </a:r>
            <a:r>
              <a:rPr lang="en-US" sz="3200" dirty="0">
                <a:solidFill>
                  <a:schemeClr val="tx1"/>
                </a:solidFill>
              </a:rPr>
              <a:t>ChatGPT</a:t>
            </a:r>
            <a:r>
              <a:rPr lang="en-US" sz="3200" dirty="0">
                <a:solidFill>
                  <a:srgbClr val="0081FF"/>
                </a:solidFill>
              </a:rPr>
              <a:t> say?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388B-C47F-1CCB-DDDD-F7FDF40F5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0"/>
            <a:ext cx="10515600" cy="367453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5000" dirty="0">
                <a:solidFill>
                  <a:srgbClr val="0081FF"/>
                </a:solidFill>
                <a:latin typeface="+mj-lt"/>
              </a:rPr>
              <a:t>“</a:t>
            </a:r>
            <a:r>
              <a:rPr lang="en-US" sz="5000" dirty="0">
                <a:solidFill>
                  <a:schemeClr val="tx1"/>
                </a:solidFill>
                <a:latin typeface="+mj-lt"/>
              </a:rPr>
              <a:t>Cyber Threat Hunting is the </a:t>
            </a:r>
            <a:r>
              <a:rPr lang="en-US" sz="5000" b="1" dirty="0">
                <a:solidFill>
                  <a:srgbClr val="0081FF"/>
                </a:solidFill>
                <a:latin typeface="+mj-lt"/>
              </a:rPr>
              <a:t>proactive</a:t>
            </a:r>
            <a:r>
              <a:rPr lang="en-US" sz="5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5000" dirty="0">
                <a:solidFill>
                  <a:schemeClr val="tx1"/>
                </a:solidFill>
                <a:latin typeface="+mj-lt"/>
              </a:rPr>
              <a:t>search for hidden</a:t>
            </a:r>
            <a:r>
              <a:rPr lang="en-US" sz="5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5000" dirty="0">
                <a:solidFill>
                  <a:schemeClr val="tx1"/>
                </a:solidFill>
                <a:latin typeface="+mj-lt"/>
              </a:rPr>
              <a:t>threats in an organization's environment, even when there are no obvious signs of an attack.</a:t>
            </a:r>
            <a:r>
              <a:rPr lang="en-US" sz="5000" dirty="0">
                <a:solidFill>
                  <a:srgbClr val="0081FF"/>
                </a:solidFill>
                <a:latin typeface="+mj-lt"/>
              </a:rPr>
              <a:t>”</a:t>
            </a:r>
          </a:p>
          <a:p>
            <a:pPr>
              <a:lnSpc>
                <a:spcPct val="170000"/>
              </a:lnSpc>
            </a:pPr>
            <a:r>
              <a:rPr lang="en-US" sz="5000" dirty="0">
                <a:solidFill>
                  <a:srgbClr val="0081FF"/>
                </a:solidFill>
                <a:latin typeface="+mj-lt"/>
              </a:rPr>
              <a:t>“</a:t>
            </a:r>
            <a:r>
              <a:rPr lang="en-US" sz="5000" dirty="0">
                <a:solidFill>
                  <a:schemeClr val="tx1"/>
                </a:solidFill>
                <a:latin typeface="+mj-lt"/>
              </a:rPr>
              <a:t>Instead of waiting for alerts or alarms, threat hunters actively seek out signs of compromise, malware, insider threats, or unauthorized access before they cause damage.</a:t>
            </a:r>
            <a:r>
              <a:rPr lang="en-US" sz="5000" dirty="0">
                <a:solidFill>
                  <a:srgbClr val="0081FF"/>
                </a:solidFill>
                <a:latin typeface="+mj-lt"/>
              </a:rPr>
              <a:t>”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5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5000" dirty="0">
                <a:solidFill>
                  <a:srgbClr val="0081FF"/>
                </a:solidFill>
                <a:latin typeface="+mj-lt"/>
              </a:rPr>
              <a:t>– ChatGPT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76B2B4E-50BB-06D7-E242-CD547C7F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42" y="1546484"/>
            <a:ext cx="1882516" cy="18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469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241B-A5CB-73C1-DA48-7BC1EBED3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47D5-8F80-D465-0B91-D8869B44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Cyber Threat Hunting?</a:t>
            </a:r>
            <a:br>
              <a:rPr lang="en-US" dirty="0">
                <a:solidFill>
                  <a:srgbClr val="0081FF"/>
                </a:solidFill>
              </a:rPr>
            </a:br>
            <a:r>
              <a:rPr lang="en-US" dirty="0">
                <a:solidFill>
                  <a:srgbClr val="0081FF"/>
                </a:solidFill>
              </a:rPr>
              <a:t> </a:t>
            </a:r>
            <a:r>
              <a:rPr lang="en-US" sz="3200" dirty="0">
                <a:solidFill>
                  <a:srgbClr val="0081FF"/>
                </a:solidFill>
              </a:rPr>
              <a:t>What does </a:t>
            </a:r>
            <a:r>
              <a:rPr lang="en-US" sz="3200" dirty="0">
                <a:solidFill>
                  <a:schemeClr val="tx1"/>
                </a:solidFill>
              </a:rPr>
              <a:t>KAINU</a:t>
            </a:r>
            <a:r>
              <a:rPr lang="en-US" sz="3200" dirty="0">
                <a:solidFill>
                  <a:srgbClr val="0081FF"/>
                </a:solidFill>
              </a:rPr>
              <a:t> tell folks?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91A4-DAEE-D78E-1B31-B14DCCE94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0"/>
            <a:ext cx="10515600" cy="3674533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400" dirty="0">
                <a:solidFill>
                  <a:srgbClr val="0081FF"/>
                </a:solidFill>
                <a:latin typeface="+mj-lt"/>
                <a:ea typeface="STCaiyun" panose="02010800040101010101" pitchFamily="2" charset="-122"/>
              </a:rPr>
              <a:t>“</a:t>
            </a:r>
            <a:r>
              <a:rPr lang="en-US" sz="4400" dirty="0">
                <a:latin typeface="+mj-lt"/>
                <a:ea typeface="STCaiyun" panose="02010800040101010101" pitchFamily="2" charset="-122"/>
              </a:rPr>
              <a:t>To see what is hidden, one must understand what should be seen.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400" dirty="0">
                <a:latin typeface="+mj-lt"/>
                <a:ea typeface="STCaiyun" panose="02010800040101010101" pitchFamily="2" charset="-122"/>
              </a:rPr>
              <a:t>For evil rarely enters loudly; it wears the mask of the familiar. Only by knowing what is normal can we recognize when the mask begins to fade</a:t>
            </a:r>
            <a:r>
              <a:rPr lang="en-US" sz="4400" dirty="0">
                <a:solidFill>
                  <a:srgbClr val="0081FF"/>
                </a:solidFill>
                <a:latin typeface="+mj-lt"/>
                <a:ea typeface="STCaiyun" panose="02010800040101010101" pitchFamily="2" charset="-122"/>
              </a:rPr>
              <a:t>”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5000" dirty="0">
                <a:solidFill>
                  <a:schemeClr val="tx1"/>
                </a:solidFill>
                <a:latin typeface="+mj-lt"/>
                <a:ea typeface="STCaiyun" panose="02010800040101010101" pitchFamily="2" charset="-122"/>
              </a:rPr>
              <a:t>–</a:t>
            </a:r>
            <a:r>
              <a:rPr lang="en-US" sz="5000" dirty="0">
                <a:solidFill>
                  <a:srgbClr val="0081FF"/>
                </a:solidFill>
                <a:latin typeface="+mj-lt"/>
                <a:ea typeface="STCaiyun" panose="02010800040101010101" pitchFamily="2" charset="-122"/>
              </a:rPr>
              <a:t> KAINU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29005A82-C229-69AE-706F-59AF2ED3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42" y="1546484"/>
            <a:ext cx="1882516" cy="18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428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517A2-CC98-27E5-BCAC-270EAA8B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we </a:t>
            </a:r>
            <a:r>
              <a:rPr lang="en-US" dirty="0">
                <a:solidFill>
                  <a:srgbClr val="0081FF"/>
                </a:solidFill>
              </a:rPr>
              <a:t>Threat Hunt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8E3E4-F048-E5C4-6A9D-0B57C3B06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Gaps in traditional security tools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Mean time to detect (MTTD) is often too long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Threat actor sophistication and 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living-off-the-land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techniques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Compliance and industry best practices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2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6E34-9560-396F-9E96-1124F329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F589-80BC-D4B4-A930-DBFA494A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9" y="74821"/>
            <a:ext cx="11672455" cy="114096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rgbClr val="0081FF"/>
                </a:solidFill>
              </a:rPr>
              <a:t>The Fusion Wheel: Integrating Security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005DF-E71C-6701-F81E-1FBF087A8BE3}"/>
              </a:ext>
            </a:extLst>
          </p:cNvPr>
          <p:cNvSpPr txBox="1"/>
          <p:nvPr/>
        </p:nvSpPr>
        <p:spPr>
          <a:xfrm>
            <a:off x="838200" y="5612622"/>
            <a:ext cx="111049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way Gothic"/>
                <a:ea typeface="Inter" pitchFamily="34" charset="-122"/>
                <a:cs typeface="Inter" pitchFamily="34" charset="-120"/>
              </a:rPr>
              <a:t>AI-powered automation amplifies each function—from extracting indicators to suggesting hunting hypotheses, accelerating malware analysis, and predicting attacker movements through behavioral modeling.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64EB0-4196-CC72-CCF5-6DA49D32D10D}"/>
              </a:ext>
            </a:extLst>
          </p:cNvPr>
          <p:cNvSpPr txBox="1"/>
          <p:nvPr/>
        </p:nvSpPr>
        <p:spPr>
          <a:xfrm>
            <a:off x="838200" y="6148023"/>
            <a:ext cx="103424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81FF"/>
                </a:solidFill>
                <a:effectLst/>
                <a:uLnTx/>
                <a:uFillTx/>
                <a:latin typeface="Freeway Gothic"/>
                <a:ea typeface="Inter" pitchFamily="34" charset="-122"/>
                <a:cs typeface="Inter" pitchFamily="34" charset="-120"/>
              </a:rPr>
              <a:t>When these disciplines collaborate continuously rather than operate in silos, defensive capabilities mature exponentially, creating a force multiplier effect against sophisticated threats.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BA2F11-663F-F156-7A99-7D710CA64643}"/>
              </a:ext>
            </a:extLst>
          </p:cNvPr>
          <p:cNvGrpSpPr/>
          <p:nvPr/>
        </p:nvGrpSpPr>
        <p:grpSpPr>
          <a:xfrm>
            <a:off x="6077294" y="1753040"/>
            <a:ext cx="1199025" cy="917319"/>
            <a:chOff x="6077294" y="2070032"/>
            <a:chExt cx="1199025" cy="91731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F180435-D032-B7B2-3A48-285C596A917F}"/>
                </a:ext>
              </a:extLst>
            </p:cNvPr>
            <p:cNvGrpSpPr/>
            <p:nvPr/>
          </p:nvGrpSpPr>
          <p:grpSpPr>
            <a:xfrm>
              <a:off x="6077294" y="2070032"/>
              <a:ext cx="1199025" cy="917319"/>
              <a:chOff x="6077294" y="2070032"/>
              <a:chExt cx="1199025" cy="917319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73F68C-3041-D1AC-7C34-572E45688037}"/>
                  </a:ext>
                </a:extLst>
              </p:cNvPr>
              <p:cNvSpPr/>
              <p:nvPr/>
            </p:nvSpPr>
            <p:spPr>
              <a:xfrm rot="1800000">
                <a:off x="6077294" y="2070032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8" name="Graphic 87" descr="Pin with solid fill">
                <a:extLst>
                  <a:ext uri="{FF2B5EF4-FFF2-40B4-BE49-F238E27FC236}">
                    <a16:creationId xmlns:a16="http://schemas.microsoft.com/office/drawing/2014/main" id="{7FB98282-EC11-1824-BC21-2CFF2A25B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083188">
                <a:off x="6520311" y="2167257"/>
                <a:ext cx="475396" cy="475396"/>
              </a:xfrm>
              <a:prstGeom prst="rect">
                <a:avLst/>
              </a:prstGeom>
            </p:spPr>
          </p:pic>
        </p:grp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2A383B8C-FE58-8B4C-7422-A3F9CB461E37}"/>
                </a:ext>
              </a:extLst>
            </p:cNvPr>
            <p:cNvSpPr/>
            <p:nvPr/>
          </p:nvSpPr>
          <p:spPr>
            <a:xfrm rot="1800000">
              <a:off x="6428400" y="2755367"/>
              <a:ext cx="180561" cy="94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0352" extrusionOk="0">
                  <a:moveTo>
                    <a:pt x="20180" y="17031"/>
                  </a:moveTo>
                  <a:lnTo>
                    <a:pt x="11861" y="1246"/>
                  </a:lnTo>
                  <a:cubicBezTo>
                    <a:pt x="10986" y="-415"/>
                    <a:pt x="9526" y="-415"/>
                    <a:pt x="8651" y="1246"/>
                  </a:cubicBezTo>
                  <a:lnTo>
                    <a:pt x="332" y="17031"/>
                  </a:lnTo>
                  <a:cubicBezTo>
                    <a:pt x="-544" y="18693"/>
                    <a:pt x="478" y="21185"/>
                    <a:pt x="1499" y="20077"/>
                  </a:cubicBezTo>
                  <a:lnTo>
                    <a:pt x="10256" y="10939"/>
                  </a:lnTo>
                  <a:lnTo>
                    <a:pt x="19013" y="20077"/>
                  </a:lnTo>
                  <a:cubicBezTo>
                    <a:pt x="20034" y="20908"/>
                    <a:pt x="21056" y="18416"/>
                    <a:pt x="20180" y="1703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BD4D15-0F68-C77A-1DB7-BA1EB792E542}"/>
              </a:ext>
            </a:extLst>
          </p:cNvPr>
          <p:cNvGrpSpPr/>
          <p:nvPr/>
        </p:nvGrpSpPr>
        <p:grpSpPr>
          <a:xfrm>
            <a:off x="4873485" y="1892771"/>
            <a:ext cx="1199025" cy="917319"/>
            <a:chOff x="4873485" y="2209763"/>
            <a:chExt cx="1199025" cy="9173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6728F59-D7F5-4A2C-BEC2-2AFECD23E219}"/>
                </a:ext>
              </a:extLst>
            </p:cNvPr>
            <p:cNvGrpSpPr/>
            <p:nvPr/>
          </p:nvGrpSpPr>
          <p:grpSpPr>
            <a:xfrm>
              <a:off x="4873485" y="2209763"/>
              <a:ext cx="1199025" cy="917319"/>
              <a:chOff x="4873485" y="2209763"/>
              <a:chExt cx="1199025" cy="917319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2A35625-C0A3-4E70-9A16-862FEC595FED}"/>
                  </a:ext>
                </a:extLst>
              </p:cNvPr>
              <p:cNvSpPr/>
              <p:nvPr/>
            </p:nvSpPr>
            <p:spPr>
              <a:xfrm rot="19080000">
                <a:off x="4873485" y="2209763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3" name="Graphic 92" descr="Robot with solid fill">
                <a:extLst>
                  <a:ext uri="{FF2B5EF4-FFF2-40B4-BE49-F238E27FC236}">
                    <a16:creationId xmlns:a16="http://schemas.microsoft.com/office/drawing/2014/main" id="{4A7B6164-D3EE-FFF5-3DFB-2CD4FC6E0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05323" y="2304984"/>
                <a:ext cx="489586" cy="489586"/>
              </a:xfrm>
              <a:prstGeom prst="rect">
                <a:avLst/>
              </a:prstGeom>
            </p:spPr>
          </p:pic>
        </p:grp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BBF7B354-3D45-92C1-E6B0-C44F4B8C7073}"/>
                </a:ext>
              </a:extLst>
            </p:cNvPr>
            <p:cNvSpPr/>
            <p:nvPr/>
          </p:nvSpPr>
          <p:spPr>
            <a:xfrm rot="1800000">
              <a:off x="5641925" y="2833741"/>
              <a:ext cx="116891" cy="168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736" extrusionOk="0">
                  <a:moveTo>
                    <a:pt x="18257" y="94"/>
                  </a:moveTo>
                  <a:lnTo>
                    <a:pt x="2057" y="5455"/>
                  </a:lnTo>
                  <a:cubicBezTo>
                    <a:pt x="257" y="6085"/>
                    <a:pt x="-418" y="7504"/>
                    <a:pt x="257" y="8765"/>
                  </a:cubicBezTo>
                  <a:lnTo>
                    <a:pt x="7907" y="20117"/>
                  </a:lnTo>
                  <a:cubicBezTo>
                    <a:pt x="8582" y="21221"/>
                    <a:pt x="11057" y="20748"/>
                    <a:pt x="10832" y="19487"/>
                  </a:cubicBezTo>
                  <a:lnTo>
                    <a:pt x="8582" y="8923"/>
                  </a:lnTo>
                  <a:lnTo>
                    <a:pt x="20057" y="1828"/>
                  </a:lnTo>
                  <a:cubicBezTo>
                    <a:pt x="21182" y="1040"/>
                    <a:pt x="19832" y="-379"/>
                    <a:pt x="18257" y="9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AB67CB-FEB8-B196-D80F-9D44E40CA625}"/>
              </a:ext>
            </a:extLst>
          </p:cNvPr>
          <p:cNvGrpSpPr/>
          <p:nvPr/>
        </p:nvGrpSpPr>
        <p:grpSpPr>
          <a:xfrm>
            <a:off x="6699042" y="2724583"/>
            <a:ext cx="917319" cy="1199025"/>
            <a:chOff x="6699042" y="3041575"/>
            <a:chExt cx="917319" cy="11990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527C68-BEC2-E49C-60A6-ABDE94A027D8}"/>
                </a:ext>
              </a:extLst>
            </p:cNvPr>
            <p:cNvGrpSpPr/>
            <p:nvPr/>
          </p:nvGrpSpPr>
          <p:grpSpPr>
            <a:xfrm>
              <a:off x="6699042" y="3041575"/>
              <a:ext cx="917319" cy="1199025"/>
              <a:chOff x="6699042" y="3041575"/>
              <a:chExt cx="917319" cy="119902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98DD208-E3DC-72A0-C067-F1778ECDB599}"/>
                  </a:ext>
                </a:extLst>
              </p:cNvPr>
              <p:cNvSpPr/>
              <p:nvPr/>
            </p:nvSpPr>
            <p:spPr>
              <a:xfrm rot="6120000">
                <a:off x="6558189" y="3182428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0" name="Graphic 89" descr="Receiver with solid fill">
                <a:extLst>
                  <a:ext uri="{FF2B5EF4-FFF2-40B4-BE49-F238E27FC236}">
                    <a16:creationId xmlns:a16="http://schemas.microsoft.com/office/drawing/2014/main" id="{6A8EA535-9291-9F6A-4206-2FDE67D5E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1017" y="3433762"/>
                <a:ext cx="486460" cy="486460"/>
              </a:xfrm>
              <a:prstGeom prst="rect">
                <a:avLst/>
              </a:prstGeom>
            </p:spPr>
          </p:pic>
        </p:grp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8875BB16-E239-D9E4-04A6-FE84B7E1657D}"/>
                </a:ext>
              </a:extLst>
            </p:cNvPr>
            <p:cNvSpPr/>
            <p:nvPr/>
          </p:nvSpPr>
          <p:spPr>
            <a:xfrm rot="1800000">
              <a:off x="6791270" y="3492829"/>
              <a:ext cx="120066" cy="16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0730" extrusionOk="0">
                  <a:moveTo>
                    <a:pt x="13628" y="20077"/>
                  </a:moveTo>
                  <a:lnTo>
                    <a:pt x="20173" y="8148"/>
                  </a:lnTo>
                  <a:cubicBezTo>
                    <a:pt x="20828" y="6859"/>
                    <a:pt x="19955" y="5408"/>
                    <a:pt x="18210" y="4924"/>
                  </a:cubicBezTo>
                  <a:lnTo>
                    <a:pt x="2064" y="89"/>
                  </a:lnTo>
                  <a:cubicBezTo>
                    <a:pt x="537" y="-395"/>
                    <a:pt x="-772" y="1217"/>
                    <a:pt x="537" y="2023"/>
                  </a:cubicBezTo>
                  <a:lnTo>
                    <a:pt x="12101" y="8793"/>
                  </a:lnTo>
                  <a:lnTo>
                    <a:pt x="10792" y="19754"/>
                  </a:lnTo>
                  <a:cubicBezTo>
                    <a:pt x="10573" y="20721"/>
                    <a:pt x="12974" y="21205"/>
                    <a:pt x="13628" y="2007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E0161A-DB8B-17F6-163B-C2ACDF101309}"/>
              </a:ext>
            </a:extLst>
          </p:cNvPr>
          <p:cNvGrpSpPr/>
          <p:nvPr/>
        </p:nvGrpSpPr>
        <p:grpSpPr>
          <a:xfrm>
            <a:off x="5656016" y="3659250"/>
            <a:ext cx="1199025" cy="917319"/>
            <a:chOff x="5656016" y="3976242"/>
            <a:chExt cx="1199025" cy="9173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7AB1C-D685-F79F-79F6-374CC8B2DC52}"/>
                </a:ext>
              </a:extLst>
            </p:cNvPr>
            <p:cNvGrpSpPr/>
            <p:nvPr/>
          </p:nvGrpSpPr>
          <p:grpSpPr>
            <a:xfrm>
              <a:off x="5656016" y="3976242"/>
              <a:ext cx="1199025" cy="917319"/>
              <a:chOff x="5656016" y="3976242"/>
              <a:chExt cx="1199025" cy="917319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FCB4083-B211-C595-6169-83B705054F41}"/>
                  </a:ext>
                </a:extLst>
              </p:cNvPr>
              <p:cNvSpPr/>
              <p:nvPr/>
            </p:nvSpPr>
            <p:spPr>
              <a:xfrm rot="10500000">
                <a:off x="5656016" y="3976242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4" name="Graphic 78" descr="Research with solid fill">
                <a:extLst>
                  <a:ext uri="{FF2B5EF4-FFF2-40B4-BE49-F238E27FC236}">
                    <a16:creationId xmlns:a16="http://schemas.microsoft.com/office/drawing/2014/main" id="{7E6DA3DC-1FB2-4877-F1B2-8274E7AE7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00000">
                <a:off x="6086765" y="4339859"/>
                <a:ext cx="398395" cy="398395"/>
              </a:xfrm>
              <a:prstGeom prst="rect">
                <a:avLst/>
              </a:prstGeom>
              <a:effectLst/>
            </p:spPr>
          </p:pic>
        </p:grp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84A0589E-1353-1EC3-CA6F-D1F624447E15}"/>
                </a:ext>
              </a:extLst>
            </p:cNvPr>
            <p:cNvSpPr/>
            <p:nvPr/>
          </p:nvSpPr>
          <p:spPr>
            <a:xfrm rot="1800000">
              <a:off x="6159281" y="4043592"/>
              <a:ext cx="145576" cy="12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0776" extrusionOk="0">
                  <a:moveTo>
                    <a:pt x="977" y="18469"/>
                  </a:moveTo>
                  <a:lnTo>
                    <a:pt x="15688" y="20753"/>
                  </a:lnTo>
                  <a:cubicBezTo>
                    <a:pt x="17364" y="20961"/>
                    <a:pt x="18853" y="19715"/>
                    <a:pt x="19040" y="18053"/>
                  </a:cubicBezTo>
                  <a:lnTo>
                    <a:pt x="21088" y="1646"/>
                  </a:lnTo>
                  <a:cubicBezTo>
                    <a:pt x="21274" y="-16"/>
                    <a:pt x="19226" y="-639"/>
                    <a:pt x="18667" y="815"/>
                  </a:cubicBezTo>
                  <a:lnTo>
                    <a:pt x="13453" y="13692"/>
                  </a:lnTo>
                  <a:lnTo>
                    <a:pt x="977" y="15769"/>
                  </a:lnTo>
                  <a:cubicBezTo>
                    <a:pt x="-326" y="15769"/>
                    <a:pt x="-326" y="18261"/>
                    <a:pt x="977" y="1846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CC6E50-FEBE-A1B8-47CF-6001C2B0F6A0}"/>
              </a:ext>
            </a:extLst>
          </p:cNvPr>
          <p:cNvGrpSpPr/>
          <p:nvPr/>
        </p:nvGrpSpPr>
        <p:grpSpPr>
          <a:xfrm>
            <a:off x="4767965" y="2933482"/>
            <a:ext cx="925381" cy="1199025"/>
            <a:chOff x="4767965" y="3250474"/>
            <a:chExt cx="925381" cy="119902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120118-43CE-77E6-779B-B4A2FFABF9A1}"/>
                </a:ext>
              </a:extLst>
            </p:cNvPr>
            <p:cNvGrpSpPr/>
            <p:nvPr/>
          </p:nvGrpSpPr>
          <p:grpSpPr>
            <a:xfrm>
              <a:off x="4767965" y="3250474"/>
              <a:ext cx="925381" cy="1199025"/>
              <a:chOff x="4767965" y="3250474"/>
              <a:chExt cx="925381" cy="1199025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421C63D-A7A9-2C2B-F930-7795CE760E99}"/>
                  </a:ext>
                </a:extLst>
              </p:cNvPr>
              <p:cNvSpPr/>
              <p:nvPr/>
            </p:nvSpPr>
            <p:spPr>
              <a:xfrm rot="14700000">
                <a:off x="4635174" y="3391327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rgbClr val="686EA0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r>
                  <a:rPr kumimoji="0" lang="en-US" sz="22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</a:t>
                </a: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1" name="Graphic 90" descr="Arrow circle with solid fill">
                <a:extLst>
                  <a:ext uri="{FF2B5EF4-FFF2-40B4-BE49-F238E27FC236}">
                    <a16:creationId xmlns:a16="http://schemas.microsoft.com/office/drawing/2014/main" id="{40F9911A-7C8F-E8E9-B18F-63377543F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767965" y="3540896"/>
                <a:ext cx="720505" cy="720505"/>
              </a:xfrm>
              <a:prstGeom prst="rect">
                <a:avLst/>
              </a:prstGeom>
            </p:spPr>
          </p:pic>
        </p:grp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7740BCE8-F4E5-093A-E329-CF0B7534F957}"/>
                </a:ext>
              </a:extLst>
            </p:cNvPr>
            <p:cNvSpPr/>
            <p:nvPr/>
          </p:nvSpPr>
          <p:spPr>
            <a:xfrm rot="1800000">
              <a:off x="5491794" y="3653826"/>
              <a:ext cx="135649" cy="131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002" extrusionOk="0">
                  <a:moveTo>
                    <a:pt x="13" y="1459"/>
                  </a:moveTo>
                  <a:lnTo>
                    <a:pt x="608" y="17916"/>
                  </a:lnTo>
                  <a:cubicBezTo>
                    <a:pt x="608" y="19768"/>
                    <a:pt x="2193" y="21002"/>
                    <a:pt x="3778" y="21002"/>
                  </a:cubicBezTo>
                  <a:lnTo>
                    <a:pt x="19631" y="20385"/>
                  </a:lnTo>
                  <a:cubicBezTo>
                    <a:pt x="21217" y="20385"/>
                    <a:pt x="21415" y="18122"/>
                    <a:pt x="19830" y="17711"/>
                  </a:cubicBezTo>
                  <a:lnTo>
                    <a:pt x="6751" y="14213"/>
                  </a:lnTo>
                  <a:lnTo>
                    <a:pt x="2589" y="1048"/>
                  </a:lnTo>
                  <a:cubicBezTo>
                    <a:pt x="1995" y="-598"/>
                    <a:pt x="-185" y="-187"/>
                    <a:pt x="13" y="145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104E4C-CA81-804F-C27F-8AF68CAE30C5}"/>
              </a:ext>
            </a:extLst>
          </p:cNvPr>
          <p:cNvGrpSpPr/>
          <p:nvPr/>
        </p:nvGrpSpPr>
        <p:grpSpPr>
          <a:xfrm>
            <a:off x="7449874" y="1334921"/>
            <a:ext cx="4807272" cy="1050459"/>
            <a:chOff x="5992253" y="1328658"/>
            <a:chExt cx="6489209" cy="141798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72D15D-9807-9F73-704C-2CC0800A1195}"/>
                </a:ext>
              </a:extLst>
            </p:cNvPr>
            <p:cNvSpPr txBox="1"/>
            <p:nvPr/>
          </p:nvSpPr>
          <p:spPr>
            <a:xfrm>
              <a:off x="5992253" y="1328658"/>
              <a:ext cx="4547204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1FF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Threat Hunting (TH)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8BE6CA3-D6A0-008C-E2D4-9B41BC6A4014}"/>
                </a:ext>
              </a:extLst>
            </p:cNvPr>
            <p:cNvSpPr txBox="1"/>
            <p:nvPr/>
          </p:nvSpPr>
          <p:spPr>
            <a:xfrm>
              <a:off x="5992254" y="1728769"/>
              <a:ext cx="6489208" cy="101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Detects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unknown threats by establishing baselines and identifying anomalies ("knowing normal to find evil"). Leverages Sigma/YARA rules, Chainsaw log analysis, and MFT parsing.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40E98C6-8398-4502-FEE2-13E9DBFAFF66}"/>
              </a:ext>
            </a:extLst>
          </p:cNvPr>
          <p:cNvGrpSpPr/>
          <p:nvPr/>
        </p:nvGrpSpPr>
        <p:grpSpPr>
          <a:xfrm>
            <a:off x="7737501" y="2891374"/>
            <a:ext cx="4338386" cy="881181"/>
            <a:chOff x="5992253" y="1328658"/>
            <a:chExt cx="5856272" cy="118948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72F127-6CA1-C97E-0A64-A2EDCDB10CB1}"/>
                </a:ext>
              </a:extLst>
            </p:cNvPr>
            <p:cNvSpPr txBox="1"/>
            <p:nvPr/>
          </p:nvSpPr>
          <p:spPr>
            <a:xfrm>
              <a:off x="5992253" y="1328658"/>
              <a:ext cx="5454779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1C8BD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Incident Response (IR)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1FFE724-7515-6BB3-F6EE-84AA6E8229B1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78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81C8BD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Executes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playbooks based on identified threats, driven by both TI and Hunting outcomes. Performs investigations on impacted hosts to extract evidence.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602074B-83DA-E460-155B-4D23055F0078}"/>
              </a:ext>
            </a:extLst>
          </p:cNvPr>
          <p:cNvGrpSpPr/>
          <p:nvPr/>
        </p:nvGrpSpPr>
        <p:grpSpPr>
          <a:xfrm>
            <a:off x="4451277" y="4661383"/>
            <a:ext cx="4338386" cy="865793"/>
            <a:chOff x="5992253" y="1328658"/>
            <a:chExt cx="5856272" cy="116871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54B96B-3102-6CBE-536C-973303525179}"/>
                </a:ext>
              </a:extLst>
            </p:cNvPr>
            <p:cNvSpPr txBox="1"/>
            <p:nvPr/>
          </p:nvSpPr>
          <p:spPr>
            <a:xfrm>
              <a:off x="5992253" y="1328658"/>
              <a:ext cx="5454779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CDA2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Digital Forensics (DF)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7FD8A9F-1CB3-2A51-3694-C07BF0A442D8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7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CDB2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Performs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in-depth investigations on impacted hosts, extracting evidence to support incident response and reverse engineering efforts.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0728E30-213D-25E2-6DFA-A230D44E4EF8}"/>
              </a:ext>
            </a:extLst>
          </p:cNvPr>
          <p:cNvGrpSpPr/>
          <p:nvPr/>
        </p:nvGrpSpPr>
        <p:grpSpPr>
          <a:xfrm>
            <a:off x="116113" y="3223904"/>
            <a:ext cx="4456139" cy="1019681"/>
            <a:chOff x="5833302" y="1328658"/>
            <a:chExt cx="6015223" cy="137644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51D9EAD-7F38-462B-F8B4-3603190D4E2F}"/>
                </a:ext>
              </a:extLst>
            </p:cNvPr>
            <p:cNvSpPr txBox="1"/>
            <p:nvPr/>
          </p:nvSpPr>
          <p:spPr>
            <a:xfrm>
              <a:off x="5833302" y="1328658"/>
              <a:ext cx="6015223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86EA0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Reverse Engineering (RE)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67E06F-3121-F51C-0E60-4522730DE616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97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86EA0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Deconstructs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malware artifacts, binaries, and scripts to feed intelligence and detection development. Supports incident response and root cause analysis.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59288AC-2157-6B41-5487-B9D6F067C5A2}"/>
              </a:ext>
            </a:extLst>
          </p:cNvPr>
          <p:cNvGrpSpPr/>
          <p:nvPr/>
        </p:nvGrpSpPr>
        <p:grpSpPr>
          <a:xfrm>
            <a:off x="332875" y="1416075"/>
            <a:ext cx="4338384" cy="865793"/>
            <a:chOff x="5992256" y="1328658"/>
            <a:chExt cx="5856269" cy="116871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76C883C-4BDE-2499-80C4-E62398640AD5}"/>
                </a:ext>
              </a:extLst>
            </p:cNvPr>
            <p:cNvSpPr txBox="1"/>
            <p:nvPr/>
          </p:nvSpPr>
          <p:spPr>
            <a:xfrm>
              <a:off x="6393746" y="1328658"/>
              <a:ext cx="5454779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8A28B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Threat Intelligence (TI)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4D2DF55-DC41-A0FD-6077-0EBE17A868E2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7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8A28B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Informs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detection rules, enriches context, and feeds hunting and incident response efforts. Draws from OSINT, commercial feeds, and internal telemetry.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BB4808-7700-1635-3A62-FA9254979248}"/>
              </a:ext>
            </a:extLst>
          </p:cNvPr>
          <p:cNvGrpSpPr/>
          <p:nvPr/>
        </p:nvGrpSpPr>
        <p:grpSpPr>
          <a:xfrm>
            <a:off x="4708452" y="1704188"/>
            <a:ext cx="2676277" cy="2776396"/>
            <a:chOff x="4708419" y="2012706"/>
            <a:chExt cx="2676277" cy="277639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58C688E-D553-BE99-8D7E-2AF2C725D38A}"/>
                </a:ext>
              </a:extLst>
            </p:cNvPr>
            <p:cNvSpPr/>
            <p:nvPr/>
          </p:nvSpPr>
          <p:spPr>
            <a:xfrm rot="1800000">
              <a:off x="6222557" y="2683372"/>
              <a:ext cx="579814" cy="259944"/>
            </a:xfrm>
            <a:custGeom>
              <a:avLst/>
              <a:gdLst>
                <a:gd name="connsiteX0" fmla="*/ 475031 w 950063"/>
                <a:gd name="connsiteY0" fmla="*/ 0 h 425935"/>
                <a:gd name="connsiteX1" fmla="*/ 877692 w 950063"/>
                <a:gd name="connsiteY1" fmla="*/ 60877 h 425935"/>
                <a:gd name="connsiteX2" fmla="*/ 950063 w 950063"/>
                <a:gd name="connsiteY2" fmla="*/ 87365 h 425935"/>
                <a:gd name="connsiteX3" fmla="*/ 938127 w 950063"/>
                <a:gd name="connsiteY3" fmla="*/ 103796 h 425935"/>
                <a:gd name="connsiteX4" fmla="*/ 938147 w 950063"/>
                <a:gd name="connsiteY4" fmla="*/ 107009 h 425935"/>
                <a:gd name="connsiteX5" fmla="*/ 841322 w 950063"/>
                <a:gd name="connsiteY5" fmla="*/ 239638 h 425935"/>
                <a:gd name="connsiteX6" fmla="*/ 108742 w 950063"/>
                <a:gd name="connsiteY6" fmla="*/ 239638 h 425935"/>
                <a:gd name="connsiteX7" fmla="*/ 11916 w 950063"/>
                <a:gd name="connsiteY7" fmla="*/ 107009 h 425935"/>
                <a:gd name="connsiteX8" fmla="*/ 11935 w 950063"/>
                <a:gd name="connsiteY8" fmla="*/ 103796 h 425935"/>
                <a:gd name="connsiteX9" fmla="*/ 0 w 950063"/>
                <a:gd name="connsiteY9" fmla="*/ 87365 h 425935"/>
                <a:gd name="connsiteX10" fmla="*/ 72370 w 950063"/>
                <a:gd name="connsiteY10" fmla="*/ 60877 h 425935"/>
                <a:gd name="connsiteX11" fmla="*/ 475031 w 950063"/>
                <a:gd name="connsiteY11" fmla="*/ 0 h 4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0063" h="425935">
                  <a:moveTo>
                    <a:pt x="475031" y="0"/>
                  </a:moveTo>
                  <a:cubicBezTo>
                    <a:pt x="615251" y="0"/>
                    <a:pt x="750492" y="21313"/>
                    <a:pt x="877692" y="60877"/>
                  </a:cubicBezTo>
                  <a:lnTo>
                    <a:pt x="950063" y="87365"/>
                  </a:lnTo>
                  <a:lnTo>
                    <a:pt x="938127" y="103796"/>
                  </a:lnTo>
                  <a:cubicBezTo>
                    <a:pt x="938134" y="104867"/>
                    <a:pt x="938140" y="105938"/>
                    <a:pt x="938147" y="107009"/>
                  </a:cubicBezTo>
                  <a:lnTo>
                    <a:pt x="841322" y="239638"/>
                  </a:lnTo>
                  <a:cubicBezTo>
                    <a:pt x="660278" y="488035"/>
                    <a:pt x="287684" y="488035"/>
                    <a:pt x="108742" y="239638"/>
                  </a:cubicBezTo>
                  <a:lnTo>
                    <a:pt x="11916" y="107009"/>
                  </a:lnTo>
                  <a:cubicBezTo>
                    <a:pt x="11922" y="105938"/>
                    <a:pt x="11929" y="104867"/>
                    <a:pt x="11935" y="103796"/>
                  </a:cubicBezTo>
                  <a:lnTo>
                    <a:pt x="0" y="87365"/>
                  </a:lnTo>
                  <a:lnTo>
                    <a:pt x="72370" y="60877"/>
                  </a:lnTo>
                  <a:cubicBezTo>
                    <a:pt x="199571" y="21313"/>
                    <a:pt x="334812" y="0"/>
                    <a:pt x="475031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942629F-9E46-076B-80E3-40EC6B33CE64}"/>
                </a:ext>
              </a:extLst>
            </p:cNvPr>
            <p:cNvSpPr/>
            <p:nvPr/>
          </p:nvSpPr>
          <p:spPr>
            <a:xfrm rot="1800000">
              <a:off x="6710828" y="3275182"/>
              <a:ext cx="303781" cy="560964"/>
            </a:xfrm>
            <a:custGeom>
              <a:avLst/>
              <a:gdLst>
                <a:gd name="connsiteX0" fmla="*/ 208783 w 497764"/>
                <a:gd name="connsiteY0" fmla="*/ 0 h 919175"/>
                <a:gd name="connsiteX1" fmla="*/ 266509 w 497764"/>
                <a:gd name="connsiteY1" fmla="*/ 77196 h 919175"/>
                <a:gd name="connsiteX2" fmla="*/ 497764 w 497764"/>
                <a:gd name="connsiteY2" fmla="*/ 834273 h 919175"/>
                <a:gd name="connsiteX3" fmla="*/ 493477 w 497764"/>
                <a:gd name="connsiteY3" fmla="*/ 919175 h 919175"/>
                <a:gd name="connsiteX4" fmla="*/ 472176 w 497764"/>
                <a:gd name="connsiteY4" fmla="*/ 912257 h 919175"/>
                <a:gd name="connsiteX5" fmla="*/ 469127 w 497764"/>
                <a:gd name="connsiteY5" fmla="*/ 913268 h 919175"/>
                <a:gd name="connsiteX6" fmla="*/ 313069 w 497764"/>
                <a:gd name="connsiteY6" fmla="*/ 862167 h 919175"/>
                <a:gd name="connsiteX7" fmla="*/ 86689 w 497764"/>
                <a:gd name="connsiteY7" fmla="*/ 165442 h 919175"/>
                <a:gd name="connsiteX8" fmla="*/ 182906 w 497764"/>
                <a:gd name="connsiteY8" fmla="*/ 32370 h 919175"/>
                <a:gd name="connsiteX9" fmla="*/ 185967 w 497764"/>
                <a:gd name="connsiteY9" fmla="*/ 31396 h 9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764" h="919175">
                  <a:moveTo>
                    <a:pt x="208783" y="0"/>
                  </a:moveTo>
                  <a:lnTo>
                    <a:pt x="266509" y="77196"/>
                  </a:lnTo>
                  <a:cubicBezTo>
                    <a:pt x="412512" y="293308"/>
                    <a:pt x="497764" y="553835"/>
                    <a:pt x="497764" y="834273"/>
                  </a:cubicBezTo>
                  <a:lnTo>
                    <a:pt x="493477" y="919175"/>
                  </a:lnTo>
                  <a:lnTo>
                    <a:pt x="472176" y="912257"/>
                  </a:lnTo>
                  <a:cubicBezTo>
                    <a:pt x="471160" y="912594"/>
                    <a:pt x="470143" y="912931"/>
                    <a:pt x="469127" y="913268"/>
                  </a:cubicBezTo>
                  <a:lnTo>
                    <a:pt x="313069" y="862167"/>
                  </a:lnTo>
                  <a:cubicBezTo>
                    <a:pt x="20883" y="766743"/>
                    <a:pt x="-94255" y="412385"/>
                    <a:pt x="86689" y="165442"/>
                  </a:cubicBezTo>
                  <a:lnTo>
                    <a:pt x="182906" y="32370"/>
                  </a:lnTo>
                  <a:cubicBezTo>
                    <a:pt x="183926" y="32045"/>
                    <a:pt x="184947" y="31721"/>
                    <a:pt x="185967" y="3139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CAB78BB-DC8B-07C8-D7E0-3CA78721C956}"/>
                </a:ext>
              </a:extLst>
            </p:cNvPr>
            <p:cNvSpPr/>
            <p:nvPr/>
          </p:nvSpPr>
          <p:spPr>
            <a:xfrm rot="1800000">
              <a:off x="6007638" y="3967787"/>
              <a:ext cx="478159" cy="389233"/>
            </a:xfrm>
            <a:custGeom>
              <a:avLst/>
              <a:gdLst>
                <a:gd name="connsiteX0" fmla="*/ 494799 w 783493"/>
                <a:gd name="connsiteY0" fmla="*/ 1741 h 637783"/>
                <a:gd name="connsiteX1" fmla="*/ 603336 w 783493"/>
                <a:gd name="connsiteY1" fmla="*/ 25242 h 637783"/>
                <a:gd name="connsiteX2" fmla="*/ 758724 w 783493"/>
                <a:gd name="connsiteY2" fmla="*/ 78348 h 637783"/>
                <a:gd name="connsiteX3" fmla="*/ 760552 w 783493"/>
                <a:gd name="connsiteY3" fmla="*/ 80991 h 637783"/>
                <a:gd name="connsiteX4" fmla="*/ 783493 w 783493"/>
                <a:gd name="connsiteY4" fmla="*/ 88893 h 637783"/>
                <a:gd name="connsiteX5" fmla="*/ 708462 w 783493"/>
                <a:gd name="connsiteY5" fmla="*/ 189231 h 637783"/>
                <a:gd name="connsiteX6" fmla="*/ 66252 w 783493"/>
                <a:gd name="connsiteY6" fmla="*/ 621112 h 637783"/>
                <a:gd name="connsiteX7" fmla="*/ 1417 w 783493"/>
                <a:gd name="connsiteY7" fmla="*/ 637783 h 637783"/>
                <a:gd name="connsiteX8" fmla="*/ 1860 w 783493"/>
                <a:gd name="connsiteY8" fmla="*/ 612233 h 637783"/>
                <a:gd name="connsiteX9" fmla="*/ 0 w 783493"/>
                <a:gd name="connsiteY9" fmla="*/ 609613 h 637783"/>
                <a:gd name="connsiteX10" fmla="*/ 3242 w 783493"/>
                <a:gd name="connsiteY10" fmla="*/ 445433 h 637783"/>
                <a:gd name="connsiteX11" fmla="*/ 494799 w 783493"/>
                <a:gd name="connsiteY11" fmla="*/ 1741 h 63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3493" h="637783">
                  <a:moveTo>
                    <a:pt x="494799" y="1741"/>
                  </a:moveTo>
                  <a:cubicBezTo>
                    <a:pt x="530820" y="4947"/>
                    <a:pt x="567204" y="12637"/>
                    <a:pt x="603336" y="25242"/>
                  </a:cubicBezTo>
                  <a:lnTo>
                    <a:pt x="758724" y="78348"/>
                  </a:lnTo>
                  <a:cubicBezTo>
                    <a:pt x="759334" y="79229"/>
                    <a:pt x="759942" y="80110"/>
                    <a:pt x="760552" y="80991"/>
                  </a:cubicBezTo>
                  <a:lnTo>
                    <a:pt x="783493" y="88893"/>
                  </a:lnTo>
                  <a:lnTo>
                    <a:pt x="708462" y="189231"/>
                  </a:lnTo>
                  <a:cubicBezTo>
                    <a:pt x="542891" y="389857"/>
                    <a:pt x="320653" y="541985"/>
                    <a:pt x="66252" y="621112"/>
                  </a:cubicBezTo>
                  <a:lnTo>
                    <a:pt x="1417" y="637783"/>
                  </a:lnTo>
                  <a:lnTo>
                    <a:pt x="1860" y="612233"/>
                  </a:lnTo>
                  <a:cubicBezTo>
                    <a:pt x="1240" y="611360"/>
                    <a:pt x="620" y="610486"/>
                    <a:pt x="0" y="609613"/>
                  </a:cubicBezTo>
                  <a:lnTo>
                    <a:pt x="3242" y="445433"/>
                  </a:lnTo>
                  <a:cubicBezTo>
                    <a:pt x="8341" y="176530"/>
                    <a:pt x="242656" y="-20706"/>
                    <a:pt x="494799" y="1741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5820F6-1832-0F42-4A13-FC86537C38E3}"/>
                </a:ext>
              </a:extLst>
            </p:cNvPr>
            <p:cNvSpPr/>
            <p:nvPr/>
          </p:nvSpPr>
          <p:spPr>
            <a:xfrm rot="1800000">
              <a:off x="5239044" y="3527876"/>
              <a:ext cx="475857" cy="385036"/>
            </a:xfrm>
            <a:custGeom>
              <a:avLst/>
              <a:gdLst>
                <a:gd name="connsiteX0" fmla="*/ 285486 w 779721"/>
                <a:gd name="connsiteY0" fmla="*/ 1627 h 630905"/>
                <a:gd name="connsiteX1" fmla="*/ 776478 w 779721"/>
                <a:gd name="connsiteY1" fmla="*/ 444923 h 630905"/>
                <a:gd name="connsiteX2" fmla="*/ 779721 w 779721"/>
                <a:gd name="connsiteY2" fmla="*/ 609104 h 630905"/>
                <a:gd name="connsiteX3" fmla="*/ 777862 w 779721"/>
                <a:gd name="connsiteY3" fmla="*/ 611725 h 630905"/>
                <a:gd name="connsiteX4" fmla="*/ 778195 w 779721"/>
                <a:gd name="connsiteY4" fmla="*/ 630905 h 630905"/>
                <a:gd name="connsiteX5" fmla="*/ 713471 w 779721"/>
                <a:gd name="connsiteY5" fmla="*/ 614263 h 630905"/>
                <a:gd name="connsiteX6" fmla="*/ 71261 w 779721"/>
                <a:gd name="connsiteY6" fmla="*/ 182382 h 630905"/>
                <a:gd name="connsiteX7" fmla="*/ 0 w 779721"/>
                <a:gd name="connsiteY7" fmla="*/ 87086 h 630905"/>
                <a:gd name="connsiteX8" fmla="*/ 19170 w 779721"/>
                <a:gd name="connsiteY8" fmla="*/ 80483 h 630905"/>
                <a:gd name="connsiteX9" fmla="*/ 20997 w 779721"/>
                <a:gd name="connsiteY9" fmla="*/ 77839 h 630905"/>
                <a:gd name="connsiteX10" fmla="*/ 176384 w 779721"/>
                <a:gd name="connsiteY10" fmla="*/ 24732 h 630905"/>
                <a:gd name="connsiteX11" fmla="*/ 285486 w 779721"/>
                <a:gd name="connsiteY11" fmla="*/ 1627 h 6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721" h="630905">
                  <a:moveTo>
                    <a:pt x="285486" y="1627"/>
                  </a:moveTo>
                  <a:cubicBezTo>
                    <a:pt x="538759" y="-20028"/>
                    <a:pt x="772886" y="177075"/>
                    <a:pt x="776478" y="444923"/>
                  </a:cubicBezTo>
                  <a:lnTo>
                    <a:pt x="779721" y="609104"/>
                  </a:lnTo>
                  <a:cubicBezTo>
                    <a:pt x="779101" y="609977"/>
                    <a:pt x="778481" y="610851"/>
                    <a:pt x="777862" y="611725"/>
                  </a:cubicBezTo>
                  <a:lnTo>
                    <a:pt x="778195" y="630905"/>
                  </a:lnTo>
                  <a:lnTo>
                    <a:pt x="713471" y="614263"/>
                  </a:lnTo>
                  <a:cubicBezTo>
                    <a:pt x="459070" y="535136"/>
                    <a:pt x="236833" y="383008"/>
                    <a:pt x="71261" y="182382"/>
                  </a:cubicBezTo>
                  <a:lnTo>
                    <a:pt x="0" y="87086"/>
                  </a:lnTo>
                  <a:lnTo>
                    <a:pt x="19170" y="80483"/>
                  </a:lnTo>
                  <a:cubicBezTo>
                    <a:pt x="19779" y="79601"/>
                    <a:pt x="20388" y="78721"/>
                    <a:pt x="20997" y="77839"/>
                  </a:cubicBezTo>
                  <a:lnTo>
                    <a:pt x="176384" y="24732"/>
                  </a:lnTo>
                  <a:cubicBezTo>
                    <a:pt x="212731" y="12278"/>
                    <a:pt x="249304" y="4720"/>
                    <a:pt x="285486" y="1627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CEC828D-2C14-2D88-887F-EB2A3FF2A67D}"/>
                </a:ext>
              </a:extLst>
            </p:cNvPr>
            <p:cNvSpPr/>
            <p:nvPr/>
          </p:nvSpPr>
          <p:spPr>
            <a:xfrm rot="1800000">
              <a:off x="5542596" y="2600627"/>
              <a:ext cx="303518" cy="560962"/>
            </a:xfrm>
            <a:custGeom>
              <a:avLst/>
              <a:gdLst>
                <a:gd name="connsiteX0" fmla="*/ 288981 w 497333"/>
                <a:gd name="connsiteY0" fmla="*/ 0 h 919172"/>
                <a:gd name="connsiteX1" fmla="*/ 311795 w 497333"/>
                <a:gd name="connsiteY1" fmla="*/ 31394 h 919172"/>
                <a:gd name="connsiteX2" fmla="*/ 314857 w 497333"/>
                <a:gd name="connsiteY2" fmla="*/ 32368 h 919172"/>
                <a:gd name="connsiteX3" fmla="*/ 411074 w 497333"/>
                <a:gd name="connsiteY3" fmla="*/ 165438 h 919172"/>
                <a:gd name="connsiteX4" fmla="*/ 184695 w 497333"/>
                <a:gd name="connsiteY4" fmla="*/ 862163 h 919172"/>
                <a:gd name="connsiteX5" fmla="*/ 28636 w 497333"/>
                <a:gd name="connsiteY5" fmla="*/ 913266 h 919172"/>
                <a:gd name="connsiteX6" fmla="*/ 25586 w 497333"/>
                <a:gd name="connsiteY6" fmla="*/ 912255 h 919172"/>
                <a:gd name="connsiteX7" fmla="*/ 4287 w 497333"/>
                <a:gd name="connsiteY7" fmla="*/ 919172 h 919172"/>
                <a:gd name="connsiteX8" fmla="*/ 0 w 497333"/>
                <a:gd name="connsiteY8" fmla="*/ 834272 h 919172"/>
                <a:gd name="connsiteX9" fmla="*/ 231255 w 497333"/>
                <a:gd name="connsiteY9" fmla="*/ 77195 h 919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333" h="919172">
                  <a:moveTo>
                    <a:pt x="288981" y="0"/>
                  </a:moveTo>
                  <a:lnTo>
                    <a:pt x="311795" y="31394"/>
                  </a:lnTo>
                  <a:cubicBezTo>
                    <a:pt x="312816" y="31718"/>
                    <a:pt x="313837" y="32043"/>
                    <a:pt x="314857" y="32368"/>
                  </a:cubicBezTo>
                  <a:lnTo>
                    <a:pt x="411074" y="165438"/>
                  </a:lnTo>
                  <a:cubicBezTo>
                    <a:pt x="591368" y="414380"/>
                    <a:pt x="476230" y="768738"/>
                    <a:pt x="184695" y="862163"/>
                  </a:cubicBezTo>
                  <a:lnTo>
                    <a:pt x="28636" y="913266"/>
                  </a:lnTo>
                  <a:cubicBezTo>
                    <a:pt x="27620" y="912929"/>
                    <a:pt x="26603" y="912591"/>
                    <a:pt x="25586" y="912255"/>
                  </a:cubicBezTo>
                  <a:lnTo>
                    <a:pt x="4287" y="919172"/>
                  </a:lnTo>
                  <a:lnTo>
                    <a:pt x="0" y="834272"/>
                  </a:lnTo>
                  <a:cubicBezTo>
                    <a:pt x="0" y="553834"/>
                    <a:pt x="85253" y="293307"/>
                    <a:pt x="231255" y="77195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027FF9-4099-D0B9-AAE2-BF433D14CB1C}"/>
                </a:ext>
              </a:extLst>
            </p:cNvPr>
            <p:cNvGrpSpPr/>
            <p:nvPr/>
          </p:nvGrpSpPr>
          <p:grpSpPr>
            <a:xfrm>
              <a:off x="4708419" y="2012706"/>
              <a:ext cx="2676277" cy="2776396"/>
              <a:chOff x="4708419" y="2012706"/>
              <a:chExt cx="2676277" cy="2776396"/>
            </a:xfrm>
          </p:grpSpPr>
          <p:sp>
            <p:nvSpPr>
              <p:cNvPr id="65" name="Shape">
                <a:extLst>
                  <a:ext uri="{FF2B5EF4-FFF2-40B4-BE49-F238E27FC236}">
                    <a16:creationId xmlns:a16="http://schemas.microsoft.com/office/drawing/2014/main" id="{FDB25B71-4D66-3355-45A1-17B7FBF8A03A}"/>
                  </a:ext>
                </a:extLst>
              </p:cNvPr>
              <p:cNvSpPr/>
              <p:nvPr/>
            </p:nvSpPr>
            <p:spPr>
              <a:xfrm rot="1800000">
                <a:off x="5579138" y="3869253"/>
                <a:ext cx="120764" cy="9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1719" y="21600"/>
                      <a:pt x="12638" y="21600"/>
                      <a:pt x="13557" y="21600"/>
                    </a:cubicBezTo>
                    <a:lnTo>
                      <a:pt x="13557" y="5370"/>
                    </a:lnTo>
                    <a:cubicBezTo>
                      <a:pt x="13557" y="3469"/>
                      <a:pt x="16545" y="1659"/>
                      <a:pt x="21600" y="0"/>
                    </a:cubicBezTo>
                    <a:cubicBezTo>
                      <a:pt x="17923" y="60"/>
                      <a:pt x="14477" y="60"/>
                      <a:pt x="10800" y="60"/>
                    </a:cubicBezTo>
                    <a:cubicBezTo>
                      <a:pt x="7123" y="60"/>
                      <a:pt x="3447" y="30"/>
                      <a:pt x="0" y="0"/>
                    </a:cubicBezTo>
                    <a:cubicBezTo>
                      <a:pt x="5285" y="1659"/>
                      <a:pt x="8043" y="3469"/>
                      <a:pt x="8043" y="5370"/>
                    </a:cubicBezTo>
                    <a:lnTo>
                      <a:pt x="8043" y="21600"/>
                    </a:lnTo>
                    <a:cubicBezTo>
                      <a:pt x="8962" y="21600"/>
                      <a:pt x="9881" y="21600"/>
                      <a:pt x="10800" y="2160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Shape">
                <a:extLst>
                  <a:ext uri="{FF2B5EF4-FFF2-40B4-BE49-F238E27FC236}">
                    <a16:creationId xmlns:a16="http://schemas.microsoft.com/office/drawing/2014/main" id="{F26D5CE3-B16F-D2E8-531F-1DB495A6BADF}"/>
                  </a:ext>
                </a:extLst>
              </p:cNvPr>
              <p:cNvSpPr/>
              <p:nvPr/>
            </p:nvSpPr>
            <p:spPr>
              <a:xfrm rot="1800000">
                <a:off x="5758848" y="2012706"/>
                <a:ext cx="632077" cy="806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76" y="14274"/>
                    </a:moveTo>
                    <a:cubicBezTo>
                      <a:pt x="14795" y="16475"/>
                      <a:pt x="16068" y="18986"/>
                      <a:pt x="16507" y="21600"/>
                    </a:cubicBezTo>
                    <a:cubicBezTo>
                      <a:pt x="18000" y="20499"/>
                      <a:pt x="19756" y="19571"/>
                      <a:pt x="21600" y="18883"/>
                    </a:cubicBezTo>
                    <a:cubicBezTo>
                      <a:pt x="18483" y="17748"/>
                      <a:pt x="15717" y="15994"/>
                      <a:pt x="13654" y="13758"/>
                    </a:cubicBezTo>
                    <a:lnTo>
                      <a:pt x="878" y="0"/>
                    </a:lnTo>
                    <a:cubicBezTo>
                      <a:pt x="571" y="172"/>
                      <a:pt x="307" y="310"/>
                      <a:pt x="0" y="482"/>
                    </a:cubicBezTo>
                    <a:lnTo>
                      <a:pt x="12776" y="14274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8F762B2-4856-386B-36D3-B15338DFECC4}"/>
                  </a:ext>
                </a:extLst>
              </p:cNvPr>
              <p:cNvSpPr/>
              <p:nvPr/>
            </p:nvSpPr>
            <p:spPr>
              <a:xfrm rot="1800000">
                <a:off x="4708419" y="2999103"/>
                <a:ext cx="899293" cy="371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7" y="21600"/>
                    </a:moveTo>
                    <a:lnTo>
                      <a:pt x="15552" y="9567"/>
                    </a:lnTo>
                    <a:cubicBezTo>
                      <a:pt x="17002" y="8446"/>
                      <a:pt x="18483" y="7848"/>
                      <a:pt x="19995" y="7848"/>
                    </a:cubicBezTo>
                    <a:cubicBezTo>
                      <a:pt x="20551" y="7848"/>
                      <a:pt x="21075" y="7922"/>
                      <a:pt x="21600" y="8072"/>
                    </a:cubicBezTo>
                    <a:cubicBezTo>
                      <a:pt x="21168" y="5531"/>
                      <a:pt x="20890" y="2840"/>
                      <a:pt x="20705" y="0"/>
                    </a:cubicBezTo>
                    <a:cubicBezTo>
                      <a:pt x="19162" y="3513"/>
                      <a:pt x="17342" y="6203"/>
                      <a:pt x="15274" y="7848"/>
                    </a:cubicBezTo>
                    <a:lnTo>
                      <a:pt x="0" y="19881"/>
                    </a:lnTo>
                    <a:cubicBezTo>
                      <a:pt x="123" y="20479"/>
                      <a:pt x="185" y="21002"/>
                      <a:pt x="247" y="2160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Shape">
                <a:extLst>
                  <a:ext uri="{FF2B5EF4-FFF2-40B4-BE49-F238E27FC236}">
                    <a16:creationId xmlns:a16="http://schemas.microsoft.com/office/drawing/2014/main" id="{6AEA3B39-CACF-7110-2094-E513B4899597}"/>
                  </a:ext>
                </a:extLst>
              </p:cNvPr>
              <p:cNvSpPr/>
              <p:nvPr/>
            </p:nvSpPr>
            <p:spPr>
              <a:xfrm rot="1800000">
                <a:off x="6417175" y="3986025"/>
                <a:ext cx="900578" cy="371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881"/>
                    </a:moveTo>
                    <a:lnTo>
                      <a:pt x="6317" y="7848"/>
                    </a:lnTo>
                    <a:cubicBezTo>
                      <a:pt x="4283" y="6203"/>
                      <a:pt x="2434" y="3513"/>
                      <a:pt x="894" y="0"/>
                    </a:cubicBezTo>
                    <a:cubicBezTo>
                      <a:pt x="740" y="2840"/>
                      <a:pt x="431" y="5531"/>
                      <a:pt x="0" y="8072"/>
                    </a:cubicBezTo>
                    <a:cubicBezTo>
                      <a:pt x="524" y="7922"/>
                      <a:pt x="1078" y="7848"/>
                      <a:pt x="1602" y="7848"/>
                    </a:cubicBezTo>
                    <a:cubicBezTo>
                      <a:pt x="3112" y="7848"/>
                      <a:pt x="4591" y="8446"/>
                      <a:pt x="6039" y="9567"/>
                    </a:cubicBezTo>
                    <a:lnTo>
                      <a:pt x="21323" y="21600"/>
                    </a:lnTo>
                    <a:cubicBezTo>
                      <a:pt x="21446" y="21002"/>
                      <a:pt x="21538" y="20479"/>
                      <a:pt x="21600" y="1988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Shape">
                <a:extLst>
                  <a:ext uri="{FF2B5EF4-FFF2-40B4-BE49-F238E27FC236}">
                    <a16:creationId xmlns:a16="http://schemas.microsoft.com/office/drawing/2014/main" id="{05BFD8C2-7C2D-F900-88D5-410215A4B9C3}"/>
                  </a:ext>
                </a:extLst>
              </p:cNvPr>
              <p:cNvSpPr/>
              <p:nvPr/>
            </p:nvSpPr>
            <p:spPr>
              <a:xfrm rot="1800000">
                <a:off x="6752619" y="2590294"/>
                <a:ext cx="632077" cy="805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878"/>
                    </a:moveTo>
                    <a:cubicBezTo>
                      <a:pt x="1888" y="19567"/>
                      <a:pt x="3600" y="20498"/>
                      <a:pt x="5093" y="21600"/>
                    </a:cubicBezTo>
                    <a:cubicBezTo>
                      <a:pt x="5532" y="18982"/>
                      <a:pt x="6761" y="16433"/>
                      <a:pt x="8824" y="14262"/>
                    </a:cubicBezTo>
                    <a:lnTo>
                      <a:pt x="21600" y="482"/>
                    </a:lnTo>
                    <a:cubicBezTo>
                      <a:pt x="21293" y="310"/>
                      <a:pt x="21029" y="172"/>
                      <a:pt x="20722" y="0"/>
                    </a:cubicBezTo>
                    <a:lnTo>
                      <a:pt x="7946" y="13780"/>
                    </a:lnTo>
                    <a:cubicBezTo>
                      <a:pt x="5883" y="16019"/>
                      <a:pt x="3117" y="17742"/>
                      <a:pt x="0" y="1887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ircle">
                <a:extLst>
                  <a:ext uri="{FF2B5EF4-FFF2-40B4-BE49-F238E27FC236}">
                    <a16:creationId xmlns:a16="http://schemas.microsoft.com/office/drawing/2014/main" id="{999A9B95-7606-B8A9-9163-611A77BB1083}"/>
                  </a:ext>
                </a:extLst>
              </p:cNvPr>
              <p:cNvSpPr/>
              <p:nvPr/>
            </p:nvSpPr>
            <p:spPr>
              <a:xfrm rot="1800000">
                <a:off x="5664410" y="2949970"/>
                <a:ext cx="942973" cy="942974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910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8AD52-2E3D-CC62-403F-D8327C1F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862-073D-AC31-5FF3-980BE353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44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Methods of </a:t>
            </a:r>
            <a:r>
              <a:rPr lang="en-US" dirty="0">
                <a:solidFill>
                  <a:srgbClr val="0081FF"/>
                </a:solidFill>
              </a:rPr>
              <a:t>Threat Hunting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F42EE-EFD1-8674-3A0A-6F6E422B4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680167"/>
            <a:ext cx="10515600" cy="6999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+mj-lt"/>
              </a:rPr>
              <a:t>Hypothesis-driven </a:t>
            </a:r>
          </a:p>
          <a:p>
            <a:pPr lvl="2">
              <a:lnSpc>
                <a:spcPct val="200000"/>
              </a:lnSpc>
            </a:pPr>
            <a:r>
              <a:rPr lang="en-US" sz="2400" dirty="0">
                <a:latin typeface="+mj-lt"/>
              </a:rPr>
              <a:t> (MITRE ATT&amp;CK, threat intel, TTPs)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latin typeface="+mj-lt"/>
              </a:rPr>
              <a:t>Data-driven (anomalies, baselining)</a:t>
            </a:r>
          </a:p>
          <a:p>
            <a:pPr lvl="1">
              <a:lnSpc>
                <a:spcPct val="200000"/>
              </a:lnSpc>
            </a:pPr>
            <a:r>
              <a:rPr lang="en-US" sz="2800" dirty="0">
                <a:latin typeface="+mj-lt"/>
              </a:rPr>
              <a:t>IOC-driven (hashes, domains, IPs)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45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5376-02A7-D555-D64A-95DC0802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Example Hypotheses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47B7-32D6-3566-0AC3-4903F6C6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27065" cy="44397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What if a user is accessing files at 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odd hours </a:t>
            </a:r>
            <a:r>
              <a:rPr lang="en-US" dirty="0">
                <a:latin typeface="+mj-lt"/>
              </a:rPr>
              <a:t>from a 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foreign IP</a:t>
            </a:r>
            <a:r>
              <a:rPr lang="en-US" dirty="0">
                <a:latin typeface="+mj-lt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What if there are </a:t>
            </a:r>
            <a:r>
              <a:rPr lang="en-US" dirty="0">
                <a:solidFill>
                  <a:srgbClr val="0081FF"/>
                </a:solidFill>
                <a:latin typeface="+mj-lt"/>
              </a:rPr>
              <a:t>signs of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81FF"/>
                </a:solidFill>
                <a:latin typeface="+mj-lt"/>
              </a:rPr>
              <a:t>credential stuffing </a:t>
            </a:r>
            <a:r>
              <a:rPr lang="en-US" dirty="0">
                <a:latin typeface="+mj-lt"/>
              </a:rPr>
              <a:t>against our VPN?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>
              <a:latin typeface="+mj-lt"/>
            </a:endParaRPr>
          </a:p>
          <a:p>
            <a:endParaRPr lang="en-US" dirty="0"/>
          </a:p>
        </p:txBody>
      </p:sp>
      <p:pic>
        <p:nvPicPr>
          <p:cNvPr id="7178" name="Picture 10" descr="Generated image">
            <a:extLst>
              <a:ext uri="{FF2B5EF4-FFF2-40B4-BE49-F238E27FC236}">
                <a16:creationId xmlns:a16="http://schemas.microsoft.com/office/drawing/2014/main" id="{DA89E3C5-E2C8-0AA6-9D07-7BBEF4E9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42" y="1997670"/>
            <a:ext cx="3555282" cy="35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1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enerated image">
            <a:extLst>
              <a:ext uri="{FF2B5EF4-FFF2-40B4-BE49-F238E27FC236}">
                <a16:creationId xmlns:a16="http://schemas.microsoft.com/office/drawing/2014/main" id="{026B3AC3-EE8B-1750-AF2B-7D33AE15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8" y="-368300"/>
            <a:ext cx="5280024" cy="792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37D84-B6A7-E0F1-FEE1-CEE84396B87F}"/>
              </a:ext>
            </a:extLst>
          </p:cNvPr>
          <p:cNvSpPr txBox="1"/>
          <p:nvPr/>
        </p:nvSpPr>
        <p:spPr>
          <a:xfrm>
            <a:off x="6306670" y="981636"/>
            <a:ext cx="2554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*Created by David J. Bianco</a:t>
            </a:r>
          </a:p>
        </p:txBody>
      </p:sp>
    </p:spTree>
    <p:extLst>
      <p:ext uri="{BB962C8B-B14F-4D97-AF65-F5344CB8AC3E}">
        <p14:creationId xmlns:p14="http://schemas.microsoft.com/office/powerpoint/2010/main" val="132701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FCON 31">
      <a:dk1>
        <a:sysClr val="windowText" lastClr="000000"/>
      </a:dk1>
      <a:lt1>
        <a:sysClr val="window" lastClr="FFFFFF"/>
      </a:lt1>
      <a:dk2>
        <a:srgbClr val="788DA8"/>
      </a:dk2>
      <a:lt2>
        <a:srgbClr val="E7E6E6"/>
      </a:lt2>
      <a:accent1>
        <a:srgbClr val="686EA0"/>
      </a:accent1>
      <a:accent2>
        <a:srgbClr val="81C8BD"/>
      </a:accent2>
      <a:accent3>
        <a:srgbClr val="ECDA25"/>
      </a:accent3>
      <a:accent4>
        <a:srgbClr val="F8A28B"/>
      </a:accent4>
      <a:accent5>
        <a:srgbClr val="DEEBF6"/>
      </a:accent5>
      <a:accent6>
        <a:srgbClr val="5B9BD5"/>
      </a:accent6>
      <a:hlink>
        <a:srgbClr val="686EA0"/>
      </a:hlink>
      <a:folHlink>
        <a:srgbClr val="686EA0"/>
      </a:folHlink>
    </a:clrScheme>
    <a:fontScheme name="DEFCON 31">
      <a:majorFont>
        <a:latin typeface="Freewa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V - Project Obsidian - Template - Dark Mode - DC31" id="{398DFA3A-410E-4CFB-9743-56DCD0D504A1}" vid="{B4A70147-E78B-4E6D-8ED0-4B3FF3BDDA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BTV - Project Obsidian - Template - Dark Mode - DC31</Template>
  <TotalTime>26215</TotalTime>
  <Words>1016</Words>
  <Application>Microsoft Macintosh PowerPoint</Application>
  <PresentationFormat>Widescreen</PresentationFormat>
  <Paragraphs>149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Benguiat</vt:lpstr>
      <vt:lpstr>Circular Bold</vt:lpstr>
      <vt:lpstr>Trebuchet MS</vt:lpstr>
      <vt:lpstr>Desdemona</vt:lpstr>
      <vt:lpstr>Calibri</vt:lpstr>
      <vt:lpstr>Freeway Gothic</vt:lpstr>
      <vt:lpstr>Wingdings</vt:lpstr>
      <vt:lpstr>Courier New</vt:lpstr>
      <vt:lpstr>Office Theme</vt:lpstr>
      <vt:lpstr>PowerPoint Presentation</vt:lpstr>
      <vt:lpstr>What Will We Learn?</vt:lpstr>
      <vt:lpstr>What is Cyber Threat Hunting?  What does ChatGPT say?</vt:lpstr>
      <vt:lpstr>What is Cyber Threat Hunting?  What does KAINU tell folks?</vt:lpstr>
      <vt:lpstr>Why should we Threat Hunt?</vt:lpstr>
      <vt:lpstr>The Fusion Wheel: Integrating Security Functions</vt:lpstr>
      <vt:lpstr>Methods of Threat Hunting</vt:lpstr>
      <vt:lpstr>Example Hypotheses</vt:lpstr>
      <vt:lpstr>PowerPoint Presentation</vt:lpstr>
      <vt:lpstr>How Does Threat Intel Feed Threat Hunting?</vt:lpstr>
      <vt:lpstr>What is the Difference between Threat Hunting and DFIR?</vt:lpstr>
      <vt:lpstr>Where Can We Hunt?</vt:lpstr>
      <vt:lpstr>You Don’t need to be a senior analyst to start hunting.  You just need 3 things:  </vt:lpstr>
      <vt:lpstr>Curiosity   </vt:lpstr>
      <vt:lpstr>Persistence   </vt:lpstr>
      <vt:lpstr> Hypothesis Thinking    </vt:lpstr>
      <vt:lpstr>LET US HUNT.</vt:lpstr>
      <vt:lpstr>PowerPoint Presentation</vt:lpstr>
      <vt:lpstr>Additional Learning Resources</vt:lpstr>
      <vt:lpstr>Project Obsidian GitHub</vt:lpstr>
      <vt:lpstr>Platforms, Courses and Certs</vt:lpstr>
      <vt:lpstr>Books</vt:lpstr>
      <vt:lpstr>Blogs and Git Repos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Threat Hunting</dc:title>
  <dc:creator>Joel Perez-Sanchez</dc:creator>
  <cp:lastModifiedBy>Ben Hall</cp:lastModifiedBy>
  <cp:revision>38</cp:revision>
  <dcterms:created xsi:type="dcterms:W3CDTF">2023-06-14T20:09:54Z</dcterms:created>
  <dcterms:modified xsi:type="dcterms:W3CDTF">2025-08-02T19:40:38Z</dcterms:modified>
</cp:coreProperties>
</file>